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26"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85174"/>
  </p:normalViewPr>
  <p:slideViewPr>
    <p:cSldViewPr snapToGrid="0" snapToObjects="1">
      <p:cViewPr>
        <p:scale>
          <a:sx n="60" d="100"/>
          <a:sy n="60" d="100"/>
        </p:scale>
        <p:origin x="1134" y="3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2F78-2E02-445D-B669-C316584905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AFE842-78DF-4A01-BCBA-030CC54F4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D804D-073C-4B0D-BD1A-7EBCE37B1260}"/>
              </a:ext>
            </a:extLst>
          </p:cNvPr>
          <p:cNvSpPr>
            <a:spLocks noGrp="1"/>
          </p:cNvSpPr>
          <p:nvPr>
            <p:ph type="dt" sz="half" idx="10"/>
          </p:nvPr>
        </p:nvSpPr>
        <p:spPr/>
        <p:txBody>
          <a:bodyPr/>
          <a:lstStyle/>
          <a:p>
            <a:fld id="{48A87A34-81AB-432B-8DAE-1953F412C126}" type="datetimeFigureOut">
              <a:rPr lang="en-US" smtClean="0"/>
              <a:t>2/20/2022</a:t>
            </a:fld>
            <a:endParaRPr lang="en-US" dirty="0"/>
          </a:p>
        </p:txBody>
      </p:sp>
      <p:sp>
        <p:nvSpPr>
          <p:cNvPr id="5" name="Footer Placeholder 4">
            <a:extLst>
              <a:ext uri="{FF2B5EF4-FFF2-40B4-BE49-F238E27FC236}">
                <a16:creationId xmlns:a16="http://schemas.microsoft.com/office/drawing/2014/main" id="{780D92FD-ABDB-4276-894E-65E8B42AFE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4A785B-A81A-4868-9F6A-15F6CC363C4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91354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C024-F554-4840-BD53-3F0B13889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0F35A9-3259-4B01-91C8-8B64C28402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25A75-267F-4AB8-A72F-28B1865ED8C9}"/>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C14E5F43-36CF-46AE-B4A6-CC3E2EC39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4BB47-B9FE-49CD-AE76-FF7485956E30}"/>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9748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5458-4921-43A9-9F0C-358D687D51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D2844B-896A-4FF6-B792-909E35E991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D77102-9C0C-4F82-ADB2-540A52B3D8E4}"/>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A16BD325-9DE9-4688-8C3A-F30386EDC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E77A9-D146-4C6F-8C6E-2100A921378C}"/>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43530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787E-B212-4940-9AD5-193D58AE1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FE992-1B91-47F4-8D40-ABF4B63DE3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D4E6B-40B5-4398-AB31-A99DD20248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5CE5A-6ADA-4036-94D3-0D44E15D4A78}"/>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36EE5742-7730-42DE-8CFD-A86F2D8EA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1575DD-AA1F-4D06-9439-4D61E4EE4644}"/>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30530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A6F3-4A59-4DF6-AD7C-8EAD18079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E929E-8D4A-44BC-BD2C-709B6ACDB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9E4E3E-E042-48B2-9A18-353ECE8350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C5F538-C41F-44DD-B514-B7F259175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559DE-AEBE-44D5-9BBC-11BFB5D071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380C51-D975-4C56-916C-0AA95F448499}"/>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8" name="Footer Placeholder 7">
            <a:extLst>
              <a:ext uri="{FF2B5EF4-FFF2-40B4-BE49-F238E27FC236}">
                <a16:creationId xmlns:a16="http://schemas.microsoft.com/office/drawing/2014/main" id="{D0F99978-185F-4DA9-AE8F-40FA7A9853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FEB07-C6A2-4888-8E24-C193AEAF341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74469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BB60-FF84-4061-8BB4-D6F57E5D51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87618F-E0FD-4413-ACD9-F250B9EE4096}"/>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4" name="Footer Placeholder 3">
            <a:extLst>
              <a:ext uri="{FF2B5EF4-FFF2-40B4-BE49-F238E27FC236}">
                <a16:creationId xmlns:a16="http://schemas.microsoft.com/office/drawing/2014/main" id="{940057E2-4127-4779-A6DA-A5983B89D3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E3CE2B-7573-4E84-9A0D-02D03EE5D41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3698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0C17CE-D6A3-4E26-8213-7E2C71C760E4}"/>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3" name="Footer Placeholder 2">
            <a:extLst>
              <a:ext uri="{FF2B5EF4-FFF2-40B4-BE49-F238E27FC236}">
                <a16:creationId xmlns:a16="http://schemas.microsoft.com/office/drawing/2014/main" id="{7F353F0E-7D15-4071-958E-44F4C11D18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BCC94F-1963-4822-8C23-B060705F11AC}"/>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85797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5220-9177-494B-9AF4-45019E74A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8123C-7F9E-49F4-A039-04CB380C6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A36A4-2A82-401E-89B2-AE3BC7C1C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D79F6-3287-489B-95E6-9D5D1131ECA6}"/>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90EFFC3B-66AE-4D16-8D5D-82A7D2D04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F5A3B-364A-41C2-B881-506B73FD19FC}"/>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3486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AB34-837C-48CB-B351-CF9060388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78D982-44E6-4E67-9DDF-DE11330E77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43BB1C-93D7-43CF-87E9-5B85E5579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7FEC7-54BF-4559-89E0-58CE5B585398}"/>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02D284F1-53FE-429A-B89D-FD9B3719F9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32D77-BF84-4D3F-A979-EFC8F175790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6870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AB0D-050B-42C9-9543-74E1AD7255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190FB2-741B-46B3-A6F3-BF0752E80A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982DD-1827-48C5-BD62-00ACC815B118}"/>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C4FF8E88-372F-475A-B311-165EBEACE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705AE-20C8-4AD2-ACF4-B31502E3A56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62349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D88A7F-8B7F-486B-974B-8A2C2C61B6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C44444-39CE-4B79-9F64-184B4B370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60B10-950A-4836-A122-7971C14ED8B6}"/>
              </a:ext>
            </a:extLst>
          </p:cNvPr>
          <p:cNvSpPr>
            <a:spLocks noGrp="1"/>
          </p:cNvSpPr>
          <p:nvPr>
            <p:ph type="dt" sz="half" idx="10"/>
          </p:nvPr>
        </p:nvSpPr>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855314E9-4304-48C0-BF64-2E4BB7B87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B95D-03B9-4EB8-B0E7-DC463CFFD3CB}"/>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8943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5202102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5595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172585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B9880D-1481-48C3-AE1D-63272AB70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1DB74-C9D3-44E0-BC85-C2416A509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A2532-09B9-496A-935B-839D82D77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B663B-49A8-4D93-8CCF-40036826E162}" type="datetimeFigureOut">
              <a:rPr lang="en-US" smtClean="0"/>
              <a:t>2/20/2022</a:t>
            </a:fld>
            <a:endParaRPr lang="en-US"/>
          </a:p>
        </p:txBody>
      </p:sp>
      <p:sp>
        <p:nvSpPr>
          <p:cNvPr id="5" name="Footer Placeholder 4">
            <a:extLst>
              <a:ext uri="{FF2B5EF4-FFF2-40B4-BE49-F238E27FC236}">
                <a16:creationId xmlns:a16="http://schemas.microsoft.com/office/drawing/2014/main" id="{E304A3FF-02FA-4092-890A-AF1E7DBAB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5F6465-46FF-443C-8387-C548582B5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0223066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https://github.com/Diefmohamed210/Applied-Data-Science-Capstone/blob/main/3-Complete%20the%20EDA(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iefmohamed210/Applied-Data-Science-Capstone/blob/main/5-Complete%20the%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efmohamed210/Applied-Data-Science-Capstone/blob/main/4.%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iefmohamed210/Applied-Data-Science-Capstone/blob/main/6-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iefmohamed210/Applied-Data-Science-Capstone/blob/main/7-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hyperlink" Target="https://github.com/Diefmohamed210/Applied-Data-Science-Capstone/blob/main/8-Machine%20Learning%20Prediction.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www.coursera.org/learn/applied-data-science-capstone/home/welcome" TargetMode="External"/><Relationship Id="rId4" Type="http://schemas.openxmlformats.org/officeDocument/2006/relationships/hyperlink" Target="https://github.com/Diefmohamed210/Applied-Data-Science-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github.com/Diefmohamed210/Applied-Data-Science-Capstone/blob/main/1-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github.com/Diefmohamed210/Applied-Data-Science-Capstone/blob/main/2-Data%20Collection%20with%20Web%20Scraping.ipynb" TargetMode="External"/><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365290"/>
            <a:ext cx="4917422" cy="1815882"/>
          </a:xfrm>
          <a:prstGeom prst="rect">
            <a:avLst/>
          </a:prstGeom>
          <a:noFill/>
        </p:spPr>
        <p:txBody>
          <a:bodyPr wrap="square" lIns="91440" tIns="45720" rIns="91440" bIns="45720" rtlCol="0" anchor="t">
            <a:spAutoFit/>
          </a:bodyPr>
          <a:lstStyle/>
          <a:p>
            <a:r>
              <a:rPr lang="en-US" sz="2800" dirty="0">
                <a:solidFill>
                  <a:schemeClr val="bg1"/>
                </a:solidFill>
              </a:rPr>
              <a:t>Data Science Capstone Project</a:t>
            </a:r>
            <a:endParaRPr lang="en-US" sz="2800" dirty="0">
              <a:solidFill>
                <a:schemeClr val="bg1"/>
              </a:solidFill>
              <a:latin typeface="Abadi"/>
            </a:endParaRPr>
          </a:p>
          <a:p>
            <a:pPr marL="285750" indent="-285750">
              <a:buFontTx/>
              <a:buChar char="-"/>
            </a:pPr>
            <a:endParaRPr lang="en-US" sz="2800" dirty="0">
              <a:solidFill>
                <a:schemeClr val="bg2"/>
              </a:solidFill>
              <a:latin typeface="Abadi"/>
              <a:ea typeface="SF Pro" pitchFamily="2" charset="0"/>
              <a:cs typeface="SF Pro" pitchFamily="2" charset="0"/>
            </a:endParaRPr>
          </a:p>
          <a:p>
            <a:r>
              <a:rPr lang="en-US" sz="2800" dirty="0">
                <a:solidFill>
                  <a:schemeClr val="bg2"/>
                </a:solidFill>
                <a:latin typeface="Abadi"/>
                <a:ea typeface="SF Pro" pitchFamily="2" charset="0"/>
                <a:cs typeface="SF Pro" pitchFamily="2" charset="0"/>
              </a:rPr>
              <a:t>Dief Mohamed Dief</a:t>
            </a:r>
          </a:p>
          <a:p>
            <a:r>
              <a:rPr lang="en-US" sz="2800" dirty="0">
                <a:solidFill>
                  <a:schemeClr val="bg2"/>
                </a:solidFill>
                <a:latin typeface="Abadi" panose="020B0604020104020204" pitchFamily="34" charset="0"/>
                <a:ea typeface="SF Pro" pitchFamily="2" charset="0"/>
                <a:cs typeface="SF Pro" pitchFamily="2" charset="0"/>
              </a:rPr>
              <a:t>February 20 ,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6187"/>
            <a:ext cx="10515600" cy="5292725"/>
          </a:xfrm>
          <a:prstGeom prst="rect">
            <a:avLst/>
          </a:prstGeom>
        </p:spPr>
        <p:txBody>
          <a:bodyPr/>
          <a:lstStyle/>
          <a:p>
            <a:pPr marL="0" indent="0">
              <a:lnSpc>
                <a:spcPct val="100000"/>
              </a:lnSpc>
              <a:buNone/>
            </a:pPr>
            <a:r>
              <a:rPr lang="en-US" sz="2400" b="1" dirty="0"/>
              <a:t>1- There are several cases in which the booster failed to successfully land on the dataset, and sometimes it attempted to land but failed because of accident. </a:t>
            </a:r>
          </a:p>
          <a:p>
            <a:pPr marL="457200" lvl="1" indent="0">
              <a:lnSpc>
                <a:spcPct val="100000"/>
              </a:lnSpc>
              <a:buNone/>
            </a:pPr>
            <a:r>
              <a:rPr lang="en-US" sz="2000" b="1" dirty="0"/>
              <a:t>○ True Ocean: the mission result has successfully landed in a specific area of the ocean </a:t>
            </a:r>
          </a:p>
          <a:p>
            <a:pPr marL="457200" lvl="1" indent="0">
              <a:lnSpc>
                <a:spcPct val="100000"/>
              </a:lnSpc>
              <a:buNone/>
            </a:pPr>
            <a:r>
              <a:rPr lang="en-US" sz="2000" b="1" dirty="0"/>
              <a:t>○ False Ocean: the mission result has not successfully landed in a specific area of the ocean </a:t>
            </a:r>
          </a:p>
          <a:p>
            <a:pPr marL="457200" lvl="1" indent="0">
              <a:lnSpc>
                <a:spcPct val="100000"/>
              </a:lnSpc>
              <a:buNone/>
            </a:pPr>
            <a:r>
              <a:rPr lang="en-US" sz="2000" b="1" dirty="0"/>
              <a:t>○ True RTLS: the mission result successfully landed on the ground pad</a:t>
            </a:r>
          </a:p>
          <a:p>
            <a:pPr marL="457200" lvl="1" indent="0">
              <a:lnSpc>
                <a:spcPct val="100000"/>
              </a:lnSpc>
              <a:buNone/>
            </a:pPr>
            <a:r>
              <a:rPr lang="en-US" sz="2000" b="1" dirty="0"/>
              <a:t> ○ False RTLS: the mission result has not successfully landed on the ground pad</a:t>
            </a:r>
          </a:p>
          <a:p>
            <a:pPr marL="457200" lvl="1" indent="0">
              <a:lnSpc>
                <a:spcPct val="100000"/>
              </a:lnSpc>
              <a:buNone/>
            </a:pPr>
            <a:r>
              <a:rPr lang="en-US" sz="2000" b="1" dirty="0"/>
              <a:t> ○ True ASDS: the mission result has successfully landed on the drone ship</a:t>
            </a:r>
          </a:p>
          <a:p>
            <a:pPr marL="457200" lvl="1" indent="0">
              <a:lnSpc>
                <a:spcPct val="100000"/>
              </a:lnSpc>
              <a:buNone/>
            </a:pPr>
            <a:r>
              <a:rPr lang="en-US" sz="2000" b="1" dirty="0"/>
              <a:t> ○ False ASDS: the mission result has not landed on the drone ship </a:t>
            </a:r>
          </a:p>
          <a:p>
            <a:pPr marL="0" indent="0">
              <a:lnSpc>
                <a:spcPct val="100000"/>
              </a:lnSpc>
              <a:buNone/>
            </a:pPr>
            <a:r>
              <a:rPr lang="en-US" sz="2400" b="1" dirty="0"/>
              <a:t>2- Converting these results into training labels</a:t>
            </a:r>
            <a:r>
              <a:rPr lang="en-US" b="1" dirty="0"/>
              <a:t>: </a:t>
            </a:r>
          </a:p>
          <a:p>
            <a:pPr marL="457200" lvl="1" indent="0">
              <a:lnSpc>
                <a:spcPct val="100000"/>
              </a:lnSpc>
              <a:buNone/>
            </a:pPr>
            <a:r>
              <a:rPr lang="en-US" sz="2000" b="1" dirty="0"/>
              <a:t>○ 1 = successful / 0 = failure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9386" y="1298575"/>
            <a:ext cx="5326063" cy="5129213"/>
          </a:xfrm>
          <a:prstGeom prst="rect">
            <a:avLst/>
          </a:prstGeom>
        </p:spPr>
        <p:txBody>
          <a:bodyPr lIns="91440" tIns="45720" rIns="91440" bIns="45720" anchor="t"/>
          <a:lstStyle/>
          <a:p>
            <a:pPr marL="0" indent="0">
              <a:lnSpc>
                <a:spcPct val="150000"/>
              </a:lnSpc>
              <a:buNone/>
            </a:pPr>
            <a:r>
              <a:rPr lang="en-US" sz="1800" dirty="0"/>
              <a:t>1.Calculating the number of launches at each site</a:t>
            </a:r>
          </a:p>
          <a:p>
            <a:pPr marL="0" indent="0">
              <a:lnSpc>
                <a:spcPct val="150000"/>
              </a:lnSpc>
              <a:buNone/>
            </a:pPr>
            <a:endParaRPr lang="en-US" sz="1800" b="1" dirty="0"/>
          </a:p>
          <a:p>
            <a:pPr marL="0" indent="0">
              <a:lnSpc>
                <a:spcPct val="150000"/>
              </a:lnSpc>
              <a:buNone/>
            </a:pPr>
            <a:r>
              <a:rPr lang="en-US" sz="1800" dirty="0"/>
              <a:t>2.Calculating the number and occurrence of each orbit </a:t>
            </a:r>
          </a:p>
          <a:p>
            <a:pPr marL="0" indent="0">
              <a:lnSpc>
                <a:spcPct val="150000"/>
              </a:lnSpc>
              <a:buNone/>
            </a:pPr>
            <a:endParaRPr lang="en-US" sz="1600" b="1" dirty="0"/>
          </a:p>
          <a:p>
            <a:pPr marL="0" indent="0">
              <a:lnSpc>
                <a:spcPct val="100000"/>
              </a:lnSpc>
              <a:buNone/>
            </a:pPr>
            <a:endParaRPr lang="en-US" sz="1600" dirty="0"/>
          </a:p>
          <a:p>
            <a:pPr marL="0" indent="0">
              <a:lnSpc>
                <a:spcPct val="100000"/>
              </a:lnSpc>
              <a:buNone/>
            </a:pPr>
            <a:r>
              <a:rPr lang="en-US" sz="1800" dirty="0"/>
              <a:t>3.Calculating the number and occurrence of mission outcome per orbit type</a:t>
            </a:r>
            <a:endParaRPr lang="en-US" b="1" dirty="0"/>
          </a:p>
          <a:p>
            <a:pPr marL="0" indent="0">
              <a:lnSpc>
                <a:spcPct val="150000"/>
              </a:lnSpc>
              <a:buNone/>
            </a:pPr>
            <a:r>
              <a:rPr lang="en-US" sz="1800" b="1" dirty="0"/>
              <a:t> </a:t>
            </a:r>
          </a:p>
          <a:p>
            <a:pPr marL="0" indent="0">
              <a:lnSpc>
                <a:spcPct val="150000"/>
              </a:lnSpc>
              <a:buNone/>
            </a:pPr>
            <a:endParaRPr lang="en-US"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44196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67081BC9-C26E-4975-87B5-E3909CADAD4E}"/>
              </a:ext>
            </a:extLst>
          </p:cNvPr>
          <p:cNvPicPr>
            <a:picLocks noChangeAspect="1"/>
          </p:cNvPicPr>
          <p:nvPr/>
        </p:nvPicPr>
        <p:blipFill>
          <a:blip r:embed="rId3"/>
          <a:stretch>
            <a:fillRect/>
          </a:stretch>
        </p:blipFill>
        <p:spPr>
          <a:xfrm>
            <a:off x="770011" y="1694162"/>
            <a:ext cx="4620136" cy="734041"/>
          </a:xfrm>
          <a:prstGeom prst="rect">
            <a:avLst/>
          </a:prstGeom>
        </p:spPr>
      </p:pic>
      <p:pic>
        <p:nvPicPr>
          <p:cNvPr id="8" name="Picture 7">
            <a:extLst>
              <a:ext uri="{FF2B5EF4-FFF2-40B4-BE49-F238E27FC236}">
                <a16:creationId xmlns:a16="http://schemas.microsoft.com/office/drawing/2014/main" id="{2D37640E-66D1-4C61-884B-80C790C50346}"/>
              </a:ext>
            </a:extLst>
          </p:cNvPr>
          <p:cNvPicPr>
            <a:picLocks noChangeAspect="1"/>
          </p:cNvPicPr>
          <p:nvPr/>
        </p:nvPicPr>
        <p:blipFill>
          <a:blip r:embed="rId4"/>
          <a:stretch>
            <a:fillRect/>
          </a:stretch>
        </p:blipFill>
        <p:spPr>
          <a:xfrm>
            <a:off x="914390" y="2823652"/>
            <a:ext cx="4458482" cy="882074"/>
          </a:xfrm>
          <a:prstGeom prst="rect">
            <a:avLst/>
          </a:prstGeom>
        </p:spPr>
      </p:pic>
      <p:pic>
        <p:nvPicPr>
          <p:cNvPr id="10" name="Picture 9">
            <a:extLst>
              <a:ext uri="{FF2B5EF4-FFF2-40B4-BE49-F238E27FC236}">
                <a16:creationId xmlns:a16="http://schemas.microsoft.com/office/drawing/2014/main" id="{337716A7-1B6E-4328-AB76-6ACD4464D8C6}"/>
              </a:ext>
            </a:extLst>
          </p:cNvPr>
          <p:cNvPicPr>
            <a:picLocks noChangeAspect="1"/>
          </p:cNvPicPr>
          <p:nvPr/>
        </p:nvPicPr>
        <p:blipFill>
          <a:blip r:embed="rId5"/>
          <a:stretch>
            <a:fillRect/>
          </a:stretch>
        </p:blipFill>
        <p:spPr>
          <a:xfrm>
            <a:off x="770011" y="4548911"/>
            <a:ext cx="5325989" cy="1035114"/>
          </a:xfrm>
          <a:prstGeom prst="rect">
            <a:avLst/>
          </a:prstGeom>
        </p:spPr>
      </p:pic>
      <p:sp>
        <p:nvSpPr>
          <p:cNvPr id="11" name="Content Placeholder 4">
            <a:extLst>
              <a:ext uri="{FF2B5EF4-FFF2-40B4-BE49-F238E27FC236}">
                <a16:creationId xmlns:a16="http://schemas.microsoft.com/office/drawing/2014/main" id="{8FCD5C06-786F-41ED-A65C-C5215EBC29A1}"/>
              </a:ext>
            </a:extLst>
          </p:cNvPr>
          <p:cNvSpPr txBox="1">
            <a:spLocks/>
          </p:cNvSpPr>
          <p:nvPr/>
        </p:nvSpPr>
        <p:spPr>
          <a:xfrm>
            <a:off x="6208292" y="1407459"/>
            <a:ext cx="5325990" cy="552135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4.Creating a landing outcome label from Outcome column </a:t>
            </a:r>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r>
              <a:rPr lang="en-US" sz="1800" dirty="0"/>
              <a:t>5.Calculating the success rate for every landing in dataset </a:t>
            </a:r>
          </a:p>
          <a:p>
            <a:pPr marL="0" indent="0">
              <a:lnSpc>
                <a:spcPct val="150000"/>
              </a:lnSpc>
              <a:buFont typeface="Arial" panose="020B0604020202020204" pitchFamily="34" charset="0"/>
              <a:buNone/>
            </a:pPr>
            <a:endParaRPr lang="en-US" b="1" dirty="0"/>
          </a:p>
          <a:p>
            <a:pPr marL="0" indent="0">
              <a:lnSpc>
                <a:spcPct val="100000"/>
              </a:lnSpc>
              <a:buFont typeface="Arial" panose="020B0604020202020204" pitchFamily="34" charset="0"/>
              <a:buNone/>
            </a:pPr>
            <a:r>
              <a:rPr lang="en-US" sz="1800" dirty="0"/>
              <a:t>6.Exporting dataset to a CSV</a:t>
            </a:r>
          </a:p>
          <a:p>
            <a:pPr marL="0" indent="0">
              <a:lnSpc>
                <a:spcPct val="150000"/>
              </a:lnSpc>
              <a:buFont typeface="Arial" panose="020B0604020202020204" pitchFamily="34" charset="0"/>
              <a:buNone/>
            </a:pPr>
            <a:endParaRPr lang="en-US" sz="1600" b="1" dirty="0"/>
          </a:p>
          <a:p>
            <a:pPr marL="0" indent="0">
              <a:lnSpc>
                <a:spcPct val="100000"/>
              </a:lnSpc>
              <a:buFont typeface="Arial" panose="020B0604020202020204" pitchFamily="34" charset="0"/>
              <a:buNone/>
            </a:pPr>
            <a:endParaRPr lang="en-US" sz="1600" dirty="0"/>
          </a:p>
          <a:p>
            <a:pPr marL="0" indent="0">
              <a:lnSpc>
                <a:spcPct val="150000"/>
              </a:lnSpc>
              <a:buFont typeface="Arial" panose="020B0604020202020204" pitchFamily="34" charset="0"/>
              <a:buNone/>
            </a:pPr>
            <a:r>
              <a:rPr lang="en-US" sz="1800" b="1" dirty="0"/>
              <a:t> </a:t>
            </a:r>
          </a:p>
          <a:p>
            <a:pPr marL="0" indent="0">
              <a:lnSpc>
                <a:spcPct val="150000"/>
              </a:lnSpc>
              <a:buFont typeface="Arial" panose="020B0604020202020204" pitchFamily="34" charset="0"/>
              <a:buNone/>
            </a:pPr>
            <a:endParaRPr lang="en-US" b="1" dirty="0"/>
          </a:p>
        </p:txBody>
      </p:sp>
      <p:pic>
        <p:nvPicPr>
          <p:cNvPr id="13" name="Picture 12">
            <a:extLst>
              <a:ext uri="{FF2B5EF4-FFF2-40B4-BE49-F238E27FC236}">
                <a16:creationId xmlns:a16="http://schemas.microsoft.com/office/drawing/2014/main" id="{6D977E9B-3D1F-4375-8520-14A277B41AF1}"/>
              </a:ext>
            </a:extLst>
          </p:cNvPr>
          <p:cNvPicPr>
            <a:picLocks noChangeAspect="1"/>
          </p:cNvPicPr>
          <p:nvPr/>
        </p:nvPicPr>
        <p:blipFill>
          <a:blip r:embed="rId6"/>
          <a:stretch>
            <a:fillRect/>
          </a:stretch>
        </p:blipFill>
        <p:spPr>
          <a:xfrm>
            <a:off x="6270426" y="1992401"/>
            <a:ext cx="4973054" cy="1666377"/>
          </a:xfrm>
          <a:prstGeom prst="rect">
            <a:avLst/>
          </a:prstGeom>
        </p:spPr>
      </p:pic>
      <p:pic>
        <p:nvPicPr>
          <p:cNvPr id="15" name="Picture 14">
            <a:extLst>
              <a:ext uri="{FF2B5EF4-FFF2-40B4-BE49-F238E27FC236}">
                <a16:creationId xmlns:a16="http://schemas.microsoft.com/office/drawing/2014/main" id="{9F7F72DC-A222-4AF2-9CF4-B14A22901E3F}"/>
              </a:ext>
            </a:extLst>
          </p:cNvPr>
          <p:cNvPicPr>
            <a:picLocks noChangeAspect="1"/>
          </p:cNvPicPr>
          <p:nvPr/>
        </p:nvPicPr>
        <p:blipFill>
          <a:blip r:embed="rId7"/>
          <a:stretch>
            <a:fillRect/>
          </a:stretch>
        </p:blipFill>
        <p:spPr>
          <a:xfrm>
            <a:off x="7155124" y="4130411"/>
            <a:ext cx="3203658" cy="836999"/>
          </a:xfrm>
          <a:prstGeom prst="rect">
            <a:avLst/>
          </a:prstGeom>
        </p:spPr>
      </p:pic>
      <p:pic>
        <p:nvPicPr>
          <p:cNvPr id="17" name="Picture 16">
            <a:extLst>
              <a:ext uri="{FF2B5EF4-FFF2-40B4-BE49-F238E27FC236}">
                <a16:creationId xmlns:a16="http://schemas.microsoft.com/office/drawing/2014/main" id="{320C222A-EE15-4E57-A376-CDFB7DF6F62F}"/>
              </a:ext>
            </a:extLst>
          </p:cNvPr>
          <p:cNvPicPr>
            <a:picLocks noChangeAspect="1"/>
          </p:cNvPicPr>
          <p:nvPr/>
        </p:nvPicPr>
        <p:blipFill>
          <a:blip r:embed="rId8"/>
          <a:stretch>
            <a:fillRect/>
          </a:stretch>
        </p:blipFill>
        <p:spPr>
          <a:xfrm>
            <a:off x="6234230" y="5576778"/>
            <a:ext cx="5330074" cy="419219"/>
          </a:xfrm>
          <a:prstGeom prst="rect">
            <a:avLst/>
          </a:prstGeom>
        </p:spPr>
      </p:pic>
      <p:sp>
        <p:nvSpPr>
          <p:cNvPr id="18" name="TextBox 17">
            <a:extLst>
              <a:ext uri="{FF2B5EF4-FFF2-40B4-BE49-F238E27FC236}">
                <a16:creationId xmlns:a16="http://schemas.microsoft.com/office/drawing/2014/main" id="{E2156BDB-FC2C-4A7A-B0F4-E68DFE656F3A}"/>
              </a:ext>
            </a:extLst>
          </p:cNvPr>
          <p:cNvSpPr txBox="1"/>
          <p:nvPr/>
        </p:nvSpPr>
        <p:spPr>
          <a:xfrm>
            <a:off x="838200" y="613496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9"/>
              </a:rPr>
              <a:t>GitHub URL</a:t>
            </a:r>
            <a:endParaRPr lang="en-US" u="sng"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3363" y="1263650"/>
            <a:ext cx="10688637" cy="5594350"/>
          </a:xfrm>
          <a:prstGeom prst="rect">
            <a:avLst/>
          </a:prstGeom>
        </p:spPr>
        <p:txBody>
          <a:bodyPr lIns="91440" tIns="45720" rIns="91440" bIns="45720" anchor="t"/>
          <a:lstStyle/>
          <a:p>
            <a:pPr marL="0" indent="0">
              <a:buNone/>
            </a:pPr>
            <a:r>
              <a:rPr lang="en-US" sz="2000" b="1" dirty="0"/>
              <a:t>• Scatter chart:</a:t>
            </a:r>
          </a:p>
          <a:p>
            <a:pPr marL="457200" lvl="1" indent="0">
              <a:buNone/>
            </a:pPr>
            <a:r>
              <a:rPr lang="en-US" sz="1600" dirty="0"/>
              <a:t>○ Flight Number vs. Launch Site </a:t>
            </a:r>
          </a:p>
          <a:p>
            <a:pPr marL="457200" lvl="1" indent="0">
              <a:buNone/>
            </a:pPr>
            <a:r>
              <a:rPr lang="en-US" sz="1600" dirty="0"/>
              <a:t>○ Payload vs. Launch Site </a:t>
            </a:r>
          </a:p>
          <a:p>
            <a:pPr marL="457200" lvl="1" indent="0">
              <a:buNone/>
            </a:pPr>
            <a:r>
              <a:rPr lang="en-US" sz="1600" dirty="0"/>
              <a:t>○ Flight Number vs. Orbit Type </a:t>
            </a:r>
          </a:p>
          <a:p>
            <a:pPr marL="457200" lvl="1" indent="0">
              <a:buNone/>
            </a:pPr>
            <a:r>
              <a:rPr lang="en-US" sz="1600" dirty="0"/>
              <a:t>○ Payload vs. Orbit Type </a:t>
            </a:r>
          </a:p>
          <a:p>
            <a:pPr marL="457200" lvl="1" indent="0">
              <a:buNone/>
            </a:pPr>
            <a:r>
              <a:rPr lang="en-US" sz="1600" dirty="0"/>
              <a:t>○ A scatter plot shows how much one variable is affected by another. The relationship between two variables is called a correlation. This plot is generally composed of large data bodies.</a:t>
            </a:r>
          </a:p>
          <a:p>
            <a:pPr marL="0" indent="0">
              <a:buNone/>
            </a:pPr>
            <a:r>
              <a:rPr lang="en-US" sz="2000" b="1" dirty="0"/>
              <a:t> • Bar chart: </a:t>
            </a:r>
          </a:p>
          <a:p>
            <a:pPr marL="457200" lvl="1" indent="0">
              <a:buNone/>
            </a:pPr>
            <a:r>
              <a:rPr lang="en-US" sz="1600" dirty="0"/>
              <a:t>○ Orbit Type vs. Success Rate </a:t>
            </a:r>
          </a:p>
          <a:p>
            <a:pPr marL="457200" lvl="1" indent="0">
              <a:buNone/>
            </a:pPr>
            <a:r>
              <a:rPr lang="en-US" sz="1600" dirty="0"/>
              <a:t>○ A Bar chart makes it easy to compare datasets between multiple groups at a glance. One axis represents a category and the other axis represents a discrete value. The purpose of this chart is to indicate the relationship between the two axes</a:t>
            </a:r>
            <a:r>
              <a:rPr lang="en-US" sz="1800" dirty="0"/>
              <a:t>. </a:t>
            </a:r>
          </a:p>
          <a:p>
            <a:pPr marL="0" indent="0">
              <a:buNone/>
            </a:pPr>
            <a:r>
              <a:rPr lang="en-US" sz="2000" b="1" dirty="0"/>
              <a:t>• Line chart: </a:t>
            </a:r>
          </a:p>
          <a:p>
            <a:pPr marL="457200" lvl="1" indent="0">
              <a:buNone/>
            </a:pPr>
            <a:r>
              <a:rPr lang="en-US" sz="1600" dirty="0"/>
              <a:t>○ Year vs. Success Rate </a:t>
            </a:r>
          </a:p>
          <a:p>
            <a:pPr marL="457200" lvl="1" indent="0">
              <a:buNone/>
            </a:pPr>
            <a:r>
              <a:rPr lang="en-US" sz="1600" dirty="0"/>
              <a:t>○ A Line chart shows data variables and trends very clearly and helps predict the results of data that has not yet been recorded.</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68606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1CB77D0A-8FFB-4BE1-B54F-AB8AED69CF60}"/>
              </a:ext>
            </a:extLst>
          </p:cNvPr>
          <p:cNvSpPr txBox="1"/>
          <p:nvPr/>
        </p:nvSpPr>
        <p:spPr>
          <a:xfrm>
            <a:off x="950498" y="629538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3"/>
              </a:rPr>
              <a:t>GitHub URL</a:t>
            </a:r>
            <a:endParaRPr lang="en-US" u="sng"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143" y="1411288"/>
            <a:ext cx="10515600" cy="4814887"/>
          </a:xfrm>
          <a:prstGeom prst="rect">
            <a:avLst/>
          </a:prstGeom>
        </p:spPr>
        <p:txBody>
          <a:bodyPr>
            <a:normAutofit fontScale="92500" lnSpcReduction="20000"/>
          </a:bodyPr>
          <a:lstStyle/>
          <a:p>
            <a:pPr marL="0" indent="0">
              <a:lnSpc>
                <a:spcPct val="100000"/>
              </a:lnSpc>
              <a:spcBef>
                <a:spcPts val="1400"/>
              </a:spcBef>
              <a:buNone/>
            </a:pPr>
            <a:r>
              <a:rPr lang="en-US" sz="1900" b="1" dirty="0"/>
              <a:t>• Loading the dataset into the corresponding table in a Db2 database, and executing SQL queries to answer    following questions: </a:t>
            </a:r>
          </a:p>
          <a:p>
            <a:pPr marL="457200" lvl="1" indent="0">
              <a:lnSpc>
                <a:spcPct val="100000"/>
              </a:lnSpc>
              <a:spcBef>
                <a:spcPts val="1400"/>
              </a:spcBef>
              <a:buNone/>
            </a:pPr>
            <a:r>
              <a:rPr lang="en-US" sz="1700" dirty="0"/>
              <a:t>○ Displaying the names of the unique launch sites in the space mission </a:t>
            </a:r>
          </a:p>
          <a:p>
            <a:pPr marL="457200" lvl="1" indent="0">
              <a:lnSpc>
                <a:spcPct val="100000"/>
              </a:lnSpc>
              <a:spcBef>
                <a:spcPts val="1400"/>
              </a:spcBef>
              <a:buNone/>
            </a:pPr>
            <a:r>
              <a:rPr lang="en-US" sz="1700" dirty="0"/>
              <a:t>○ Displaying 5 records where launch sites begin with the string 'CCA’ </a:t>
            </a:r>
          </a:p>
          <a:p>
            <a:pPr marL="457200" lvl="1" indent="0">
              <a:lnSpc>
                <a:spcPct val="100000"/>
              </a:lnSpc>
              <a:spcBef>
                <a:spcPts val="1400"/>
              </a:spcBef>
              <a:buNone/>
            </a:pPr>
            <a:r>
              <a:rPr lang="en-US" sz="1700" dirty="0"/>
              <a:t>○ Displaying the total payload mass carried by boosters launched by NASA (CRS) </a:t>
            </a:r>
          </a:p>
          <a:p>
            <a:pPr marL="457200" lvl="1" indent="0">
              <a:lnSpc>
                <a:spcPct val="100000"/>
              </a:lnSpc>
              <a:spcBef>
                <a:spcPts val="1400"/>
              </a:spcBef>
              <a:buNone/>
            </a:pPr>
            <a:r>
              <a:rPr lang="en-US" sz="1700" dirty="0"/>
              <a:t>○ Displaying average payload mass carried by booster version F9 v1.1 </a:t>
            </a:r>
          </a:p>
          <a:p>
            <a:pPr marL="457200" lvl="1" indent="0">
              <a:lnSpc>
                <a:spcPct val="100000"/>
              </a:lnSpc>
              <a:spcBef>
                <a:spcPts val="1400"/>
              </a:spcBef>
              <a:buNone/>
            </a:pPr>
            <a:r>
              <a:rPr lang="en-US" sz="1700" dirty="0"/>
              <a:t>○ Listing the date when the first successful landing outcome in ground pad was achieved </a:t>
            </a:r>
          </a:p>
          <a:p>
            <a:pPr marL="457200" lvl="1" indent="0">
              <a:lnSpc>
                <a:spcPct val="100000"/>
              </a:lnSpc>
              <a:spcBef>
                <a:spcPts val="1400"/>
              </a:spcBef>
              <a:buNone/>
            </a:pPr>
            <a:r>
              <a:rPr lang="en-US" sz="1700" dirty="0"/>
              <a:t>○ Listing the names of the boosters which have success in drone ship and have payload mass greater than 4000 but less  	than 6000 </a:t>
            </a:r>
          </a:p>
          <a:p>
            <a:pPr marL="457200" lvl="1" indent="0">
              <a:lnSpc>
                <a:spcPct val="100000"/>
              </a:lnSpc>
              <a:spcBef>
                <a:spcPts val="1400"/>
              </a:spcBef>
              <a:buNone/>
            </a:pPr>
            <a:r>
              <a:rPr lang="en-US" sz="1700" dirty="0"/>
              <a:t>○ Listing the total number of successful and failure mission outcomes </a:t>
            </a:r>
          </a:p>
          <a:p>
            <a:pPr marL="457200" lvl="1" indent="0">
              <a:lnSpc>
                <a:spcPct val="100000"/>
              </a:lnSpc>
              <a:spcBef>
                <a:spcPts val="1400"/>
              </a:spcBef>
              <a:buNone/>
            </a:pPr>
            <a:r>
              <a:rPr lang="en-US" sz="1700" dirty="0"/>
              <a:t>○ Listing the names of the booster_versions which have carried the maximum payload mass </a:t>
            </a:r>
          </a:p>
          <a:p>
            <a:pPr marL="457200" lvl="1" indent="0">
              <a:lnSpc>
                <a:spcPct val="100000"/>
              </a:lnSpc>
              <a:spcBef>
                <a:spcPts val="1400"/>
              </a:spcBef>
              <a:buNone/>
            </a:pPr>
            <a:r>
              <a:rPr lang="en-US" sz="1700" dirty="0"/>
              <a:t>○ Listing the failed landing_outcomes in drone ship, their booster versions, and launch site names for in year 2015 </a:t>
            </a:r>
          </a:p>
          <a:p>
            <a:pPr marL="457200" lvl="1" indent="0">
              <a:lnSpc>
                <a:spcPct val="100000"/>
              </a:lnSpc>
              <a:spcBef>
                <a:spcPts val="1400"/>
              </a:spcBef>
              <a:buNone/>
            </a:pPr>
            <a:r>
              <a:rPr lang="en-US" sz="1700" dirty="0"/>
              <a:t>○ Ranking the count of landing outcomes (such as Failure (drone ship) or Success (ground pad)) between the date 2010-    	06-04 and 2017-03-20, in descending order.</a:t>
            </a:r>
            <a:endParaRPr lang="en-US" sz="35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EDA with SQL</a:t>
            </a:r>
            <a:endParaRPr lang="en-US" dirty="0">
              <a:solidFill>
                <a:srgbClr val="0B49CB"/>
              </a:solidFill>
            </a:endParaRPr>
          </a:p>
        </p:txBody>
      </p:sp>
      <p:sp>
        <p:nvSpPr>
          <p:cNvPr id="9" name="TextBox 8">
            <a:extLst>
              <a:ext uri="{FF2B5EF4-FFF2-40B4-BE49-F238E27FC236}">
                <a16:creationId xmlns:a16="http://schemas.microsoft.com/office/drawing/2014/main" id="{8E193F83-87CE-4A46-A5F6-0817A0F50CC0}"/>
              </a:ext>
            </a:extLst>
          </p:cNvPr>
          <p:cNvSpPr txBox="1"/>
          <p:nvPr/>
        </p:nvSpPr>
        <p:spPr>
          <a:xfrm>
            <a:off x="870288" y="629538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3"/>
              </a:rPr>
              <a:t>GitHub URL</a:t>
            </a:r>
            <a:endParaRPr lang="en-US" u="sng"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974" y="1381125"/>
            <a:ext cx="10515600" cy="5308600"/>
          </a:xfrm>
          <a:prstGeom prst="rect">
            <a:avLst/>
          </a:prstGeom>
        </p:spPr>
        <p:txBody>
          <a:bodyPr vert="horz" lIns="91440" tIns="45720" rIns="91440" bIns="45720" rtlCol="0" anchor="t">
            <a:normAutofit/>
          </a:bodyPr>
          <a:lstStyle/>
          <a:p>
            <a:r>
              <a:rPr lang="en-US" dirty="0"/>
              <a:t>Objects created and added to a folium map: </a:t>
            </a:r>
          </a:p>
          <a:p>
            <a:pPr marL="457200" lvl="1" indent="0">
              <a:buNone/>
            </a:pPr>
            <a:r>
              <a:rPr lang="en-US" dirty="0"/>
              <a:t>○ Markers that show all launch sites on a map </a:t>
            </a:r>
          </a:p>
          <a:p>
            <a:pPr marL="457200" lvl="1" indent="0">
              <a:buNone/>
            </a:pPr>
            <a:r>
              <a:rPr lang="en-US" dirty="0"/>
              <a:t>○ Markers that show the success/failed launches for each site on the map </a:t>
            </a:r>
          </a:p>
          <a:p>
            <a:pPr marL="457200" lvl="1" indent="0">
              <a:buNone/>
            </a:pPr>
            <a:r>
              <a:rPr lang="en-US" dirty="0"/>
              <a:t>○ Lines that show the distances between a launch site to its proximities. </a:t>
            </a:r>
          </a:p>
          <a:p>
            <a:pPr marL="0" indent="0">
              <a:buNone/>
            </a:pPr>
            <a:r>
              <a:rPr lang="en-US" dirty="0"/>
              <a:t>• By adding these objects, following geographical patterns about launch sites are found: </a:t>
            </a:r>
          </a:p>
          <a:p>
            <a:pPr marL="457200" lvl="1" indent="0">
              <a:buNone/>
            </a:pPr>
            <a:r>
              <a:rPr lang="en-US" dirty="0"/>
              <a:t>○ Are launch sites in close proximity to railways? Yes </a:t>
            </a:r>
          </a:p>
          <a:p>
            <a:pPr marL="457200" lvl="1" indent="0">
              <a:buNone/>
            </a:pPr>
            <a:r>
              <a:rPr lang="en-US" dirty="0"/>
              <a:t>○ Are launch sites in close proximity to highways? Yes </a:t>
            </a:r>
          </a:p>
          <a:p>
            <a:pPr marL="457200" lvl="1" indent="0">
              <a:buNone/>
            </a:pPr>
            <a:r>
              <a:rPr lang="en-US" dirty="0"/>
              <a:t>○ Are launch sites in close proximity to coastline? Yes </a:t>
            </a:r>
          </a:p>
          <a:p>
            <a:pPr marL="457200" lvl="1" indent="0">
              <a:buNone/>
            </a:pPr>
            <a:r>
              <a:rPr lang="en-US" dirty="0"/>
              <a:t>○ Do launch sites keep certain distance away from cities? Yes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Build an Interactive Map with Folium </a:t>
            </a:r>
            <a:endParaRPr lang="en-US" dirty="0">
              <a:solidFill>
                <a:srgbClr val="0B49CB"/>
              </a:solidFill>
              <a:latin typeface="Abadi"/>
            </a:endParaRPr>
          </a:p>
        </p:txBody>
      </p:sp>
      <p:sp>
        <p:nvSpPr>
          <p:cNvPr id="6" name="TextBox 5">
            <a:extLst>
              <a:ext uri="{FF2B5EF4-FFF2-40B4-BE49-F238E27FC236}">
                <a16:creationId xmlns:a16="http://schemas.microsoft.com/office/drawing/2014/main" id="{F7BB3594-374F-46C6-A749-B584C15BBF28}"/>
              </a:ext>
            </a:extLst>
          </p:cNvPr>
          <p:cNvSpPr txBox="1"/>
          <p:nvPr/>
        </p:nvSpPr>
        <p:spPr>
          <a:xfrm>
            <a:off x="870288" y="629538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3"/>
              </a:rPr>
              <a:t>GitHub URL</a:t>
            </a:r>
            <a:endParaRPr lang="en-US" u="sng"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441" y="1381125"/>
            <a:ext cx="10515600" cy="5276850"/>
          </a:xfrm>
          <a:prstGeom prst="rect">
            <a:avLst/>
          </a:prstGeom>
        </p:spPr>
        <p:txBody>
          <a:bodyPr>
            <a:normAutofit/>
          </a:bodyPr>
          <a:lstStyle/>
          <a:p>
            <a:pPr marL="0" indent="0">
              <a:buNone/>
            </a:pPr>
            <a:r>
              <a:rPr lang="en-US" dirty="0"/>
              <a:t>• The dashboard application contains a pie chart and a scatter point   chart. </a:t>
            </a:r>
          </a:p>
          <a:p>
            <a:pPr marL="0" indent="0">
              <a:buNone/>
            </a:pPr>
            <a:r>
              <a:rPr lang="en-US" dirty="0"/>
              <a:t>        ○ Pie chart </a:t>
            </a:r>
          </a:p>
          <a:p>
            <a:pPr marL="914400" lvl="2" indent="0">
              <a:buNone/>
            </a:pPr>
            <a:r>
              <a:rPr lang="en-US" dirty="0"/>
              <a:t>■ For showing total success launches by sites </a:t>
            </a:r>
          </a:p>
          <a:p>
            <a:pPr marL="914400" lvl="2" indent="0">
              <a:buNone/>
            </a:pPr>
            <a:r>
              <a:rPr lang="en-US" dirty="0"/>
              <a:t>■ This chart can be selected to indicate a successful landing distribution across all launch sites or to indicate the success rate of individual launch sites. </a:t>
            </a:r>
          </a:p>
          <a:p>
            <a:pPr marL="0" indent="0">
              <a:buNone/>
            </a:pPr>
            <a:r>
              <a:rPr lang="en-US" dirty="0"/>
              <a:t>        ○ Scatter chart </a:t>
            </a:r>
          </a:p>
          <a:p>
            <a:pPr marL="914400" lvl="2" indent="0">
              <a:buNone/>
            </a:pPr>
            <a:r>
              <a:rPr lang="en-US" dirty="0"/>
              <a:t>■ For showing the relationship between Outcomes and Payload mass(Kg) by different boosters </a:t>
            </a:r>
          </a:p>
          <a:p>
            <a:pPr marL="914400" lvl="2" indent="0">
              <a:buNone/>
            </a:pPr>
            <a:r>
              <a:rPr lang="en-US" dirty="0"/>
              <a:t>■ Has 2 inputs: All sites/individual site &amp; Payload mass on a slider between 0 and 10000 kg </a:t>
            </a:r>
          </a:p>
          <a:p>
            <a:pPr marL="914400" lvl="2" indent="0">
              <a:buNone/>
            </a:pPr>
            <a:r>
              <a:rPr lang="en-US" dirty="0"/>
              <a:t>■ This chart helps determine how success depends on the launch point, payload mass, and booster version categories.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Build a Dashboard with Plotly Dash </a:t>
            </a:r>
            <a:endParaRPr lang="en-US" dirty="0">
              <a:solidFill>
                <a:srgbClr val="0B49CB"/>
              </a:solidFill>
              <a:latin typeface="Abadi"/>
            </a:endParaRPr>
          </a:p>
        </p:txBody>
      </p:sp>
      <p:sp>
        <p:nvSpPr>
          <p:cNvPr id="6" name="TextBox 5">
            <a:extLst>
              <a:ext uri="{FF2B5EF4-FFF2-40B4-BE49-F238E27FC236}">
                <a16:creationId xmlns:a16="http://schemas.microsoft.com/office/drawing/2014/main" id="{9BCC7E2A-DA36-4601-9664-95BF10B9651E}"/>
              </a:ext>
            </a:extLst>
          </p:cNvPr>
          <p:cNvSpPr txBox="1"/>
          <p:nvPr/>
        </p:nvSpPr>
        <p:spPr>
          <a:xfrm>
            <a:off x="870288" y="629538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3"/>
              </a:rPr>
              <a:t>GitHub URL </a:t>
            </a:r>
            <a:r>
              <a:rPr lang="en-US" u="sng" dirty="0"/>
              <a:t>(code only)</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37775" y="1502457"/>
            <a:ext cx="5853404" cy="4990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800" dirty="0">
                <a:solidFill>
                  <a:schemeClr val="tx1"/>
                </a:solidFill>
              </a:rPr>
              <a:t>• Perform exploratory Data Analysis and determine Training Labels</a:t>
            </a:r>
          </a:p>
          <a:p>
            <a:pPr marL="914400" lvl="2" indent="0">
              <a:buNone/>
            </a:pPr>
            <a:r>
              <a:rPr lang="en-US" dirty="0">
                <a:solidFill>
                  <a:schemeClr val="tx1"/>
                </a:solidFill>
              </a:rPr>
              <a:t>○ Create a column for the class </a:t>
            </a:r>
          </a:p>
          <a:p>
            <a:pPr marL="914400" lvl="2" indent="0">
              <a:buNone/>
            </a:pPr>
            <a:r>
              <a:rPr lang="en-US" dirty="0">
                <a:solidFill>
                  <a:schemeClr val="tx1"/>
                </a:solidFill>
              </a:rPr>
              <a:t>○ Standardize the data </a:t>
            </a:r>
          </a:p>
          <a:p>
            <a:pPr marL="914400" lvl="2" indent="0">
              <a:buNone/>
            </a:pPr>
            <a:r>
              <a:rPr lang="en-US" dirty="0">
                <a:solidFill>
                  <a:schemeClr val="tx1"/>
                </a:solidFill>
              </a:rPr>
              <a:t>○ Split into training data and test data </a:t>
            </a:r>
          </a:p>
          <a:p>
            <a:pPr marL="457200" lvl="1" indent="0">
              <a:buNone/>
            </a:pPr>
            <a:r>
              <a:rPr lang="en-US" sz="2800" dirty="0">
                <a:solidFill>
                  <a:schemeClr val="tx1"/>
                </a:solidFill>
              </a:rPr>
              <a:t>• Find best Hyperparameter for SVM, Classification Trees and Logistic Regression </a:t>
            </a:r>
          </a:p>
          <a:p>
            <a:pPr marL="914400" lvl="2" indent="0">
              <a:buNone/>
            </a:pPr>
            <a:r>
              <a:rPr lang="en-US" dirty="0">
                <a:solidFill>
                  <a:schemeClr val="tx1"/>
                </a:solidFill>
              </a:rPr>
              <a:t>○ Find the method performs best using test data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714772" y="6456362"/>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Predictive Analysis (Classification) </a:t>
            </a:r>
            <a:endParaRPr lang="en-US" dirty="0">
              <a:solidFill>
                <a:srgbClr val="0B49CB"/>
              </a:solidFill>
            </a:endParaRPr>
          </a:p>
        </p:txBody>
      </p:sp>
      <p:sp>
        <p:nvSpPr>
          <p:cNvPr id="5" name="Content Placeholder 2">
            <a:extLst>
              <a:ext uri="{FF2B5EF4-FFF2-40B4-BE49-F238E27FC236}">
                <a16:creationId xmlns:a16="http://schemas.microsoft.com/office/drawing/2014/main" id="{B0625304-4A1C-4BE4-AA79-3EC1803E4159}"/>
              </a:ext>
            </a:extLst>
          </p:cNvPr>
          <p:cNvSpPr txBox="1">
            <a:spLocks/>
          </p:cNvSpPr>
          <p:nvPr/>
        </p:nvSpPr>
        <p:spPr>
          <a:xfrm>
            <a:off x="6674804" y="1319881"/>
            <a:ext cx="5458225" cy="4816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3200" dirty="0">
              <a:solidFill>
                <a:schemeClr val="tx1"/>
              </a:solidFill>
            </a:endParaRPr>
          </a:p>
        </p:txBody>
      </p:sp>
      <p:sp>
        <p:nvSpPr>
          <p:cNvPr id="6" name="Slide Number Placeholder 3">
            <a:extLst>
              <a:ext uri="{FF2B5EF4-FFF2-40B4-BE49-F238E27FC236}">
                <a16:creationId xmlns:a16="http://schemas.microsoft.com/office/drawing/2014/main" id="{CB1DEC08-FED4-446F-B34D-17929B707246}"/>
              </a:ext>
            </a:extLst>
          </p:cNvPr>
          <p:cNvSpPr txBox="1">
            <a:spLocks/>
          </p:cNvSpPr>
          <p:nvPr/>
        </p:nvSpPr>
        <p:spPr>
          <a:xfrm>
            <a:off x="6400799" y="1443788"/>
            <a:ext cx="5153425" cy="469298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Rounded Corners 1">
            <a:extLst>
              <a:ext uri="{FF2B5EF4-FFF2-40B4-BE49-F238E27FC236}">
                <a16:creationId xmlns:a16="http://schemas.microsoft.com/office/drawing/2014/main" id="{86EE2857-A4E2-4C93-B3AB-70BD2684AD2B}"/>
              </a:ext>
            </a:extLst>
          </p:cNvPr>
          <p:cNvSpPr/>
          <p:nvPr/>
        </p:nvSpPr>
        <p:spPr>
          <a:xfrm>
            <a:off x="6759793" y="1485817"/>
            <a:ext cx="1954979" cy="17065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BUILDING MODEL</a:t>
            </a:r>
          </a:p>
        </p:txBody>
      </p:sp>
      <p:sp>
        <p:nvSpPr>
          <p:cNvPr id="9" name="Rectangle: Rounded Corners 8">
            <a:extLst>
              <a:ext uri="{FF2B5EF4-FFF2-40B4-BE49-F238E27FC236}">
                <a16:creationId xmlns:a16="http://schemas.microsoft.com/office/drawing/2014/main" id="{3323650D-85D9-456F-B5FF-DF1E01AF8D9D}"/>
              </a:ext>
            </a:extLst>
          </p:cNvPr>
          <p:cNvSpPr/>
          <p:nvPr/>
        </p:nvSpPr>
        <p:spPr>
          <a:xfrm>
            <a:off x="9330632" y="1485817"/>
            <a:ext cx="1954979" cy="17065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EVALUATING MODEL</a:t>
            </a:r>
          </a:p>
        </p:txBody>
      </p:sp>
      <p:sp>
        <p:nvSpPr>
          <p:cNvPr id="10" name="Rectangle: Rounded Corners 9">
            <a:extLst>
              <a:ext uri="{FF2B5EF4-FFF2-40B4-BE49-F238E27FC236}">
                <a16:creationId xmlns:a16="http://schemas.microsoft.com/office/drawing/2014/main" id="{27D66178-BC7C-484D-BC5C-2C2399CFCFB7}"/>
              </a:ext>
            </a:extLst>
          </p:cNvPr>
          <p:cNvSpPr/>
          <p:nvPr/>
        </p:nvSpPr>
        <p:spPr>
          <a:xfrm>
            <a:off x="6759792" y="4151143"/>
            <a:ext cx="1954979" cy="17065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IMPROVING MODEL</a:t>
            </a:r>
          </a:p>
        </p:txBody>
      </p:sp>
      <p:sp>
        <p:nvSpPr>
          <p:cNvPr id="11" name="Rectangle: Rounded Corners 10">
            <a:extLst>
              <a:ext uri="{FF2B5EF4-FFF2-40B4-BE49-F238E27FC236}">
                <a16:creationId xmlns:a16="http://schemas.microsoft.com/office/drawing/2014/main" id="{5875BE89-381D-4317-AB4B-23D719DBE5A7}"/>
              </a:ext>
            </a:extLst>
          </p:cNvPr>
          <p:cNvSpPr/>
          <p:nvPr/>
        </p:nvSpPr>
        <p:spPr>
          <a:xfrm>
            <a:off x="9398720" y="4151143"/>
            <a:ext cx="1954979" cy="17065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FINDING THE BEST PERFORMING CLASSIFICATION MODEL</a:t>
            </a:r>
          </a:p>
        </p:txBody>
      </p:sp>
      <p:cxnSp>
        <p:nvCxnSpPr>
          <p:cNvPr id="12" name="Straight Arrow Connector 11">
            <a:extLst>
              <a:ext uri="{FF2B5EF4-FFF2-40B4-BE49-F238E27FC236}">
                <a16:creationId xmlns:a16="http://schemas.microsoft.com/office/drawing/2014/main" id="{01016A0A-DE1B-4F2D-848C-0593F980B52D}"/>
              </a:ext>
            </a:extLst>
          </p:cNvPr>
          <p:cNvCxnSpPr>
            <a:cxnSpLocks/>
            <a:endCxn id="9" idx="1"/>
          </p:cNvCxnSpPr>
          <p:nvPr/>
        </p:nvCxnSpPr>
        <p:spPr>
          <a:xfrm>
            <a:off x="8598568" y="2339098"/>
            <a:ext cx="73152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0C3EA766-6CFB-49CE-814B-F2C03E2F5D55}"/>
              </a:ext>
            </a:extLst>
          </p:cNvPr>
          <p:cNvCxnSpPr>
            <a:cxnSpLocks/>
          </p:cNvCxnSpPr>
          <p:nvPr/>
        </p:nvCxnSpPr>
        <p:spPr>
          <a:xfrm>
            <a:off x="8679422" y="4963904"/>
            <a:ext cx="73152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F5B7785C-AD91-49C1-A4B6-F41B5C845A85}"/>
              </a:ext>
            </a:extLst>
          </p:cNvPr>
          <p:cNvCxnSpPr>
            <a:cxnSpLocks/>
            <a:stCxn id="9" idx="2"/>
            <a:endCxn id="10" idx="0"/>
          </p:cNvCxnSpPr>
          <p:nvPr/>
        </p:nvCxnSpPr>
        <p:spPr>
          <a:xfrm rot="5400000">
            <a:off x="8543320" y="2386341"/>
            <a:ext cx="958764" cy="257084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98AE2AE2-9D1B-4466-B1C5-BCD953F51418}"/>
              </a:ext>
            </a:extLst>
          </p:cNvPr>
          <p:cNvSpPr txBox="1"/>
          <p:nvPr/>
        </p:nvSpPr>
        <p:spPr>
          <a:xfrm>
            <a:off x="934456" y="629538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4"/>
              </a:rPr>
              <a:t>GitHub URL </a:t>
            </a:r>
            <a:endParaRPr lang="en-US" u="sng"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F98A-FC93-4B42-BDE0-EC4C6D517ADB}"/>
              </a:ext>
            </a:extLst>
          </p:cNvPr>
          <p:cNvSpPr>
            <a:spLocks noGrp="1"/>
          </p:cNvSpPr>
          <p:nvPr>
            <p:ph type="title"/>
          </p:nvPr>
        </p:nvSpPr>
        <p:spPr>
          <a:xfrm>
            <a:off x="1074821" y="366297"/>
            <a:ext cx="10515600" cy="629479"/>
          </a:xfrm>
        </p:spPr>
        <p:txBody>
          <a:bodyPr>
            <a:normAutofit fontScale="90000"/>
          </a:bodyPr>
          <a:lstStyle/>
          <a:p>
            <a:r>
              <a:rPr lang="en-US" dirty="0">
                <a:solidFill>
                  <a:schemeClr val="accent1"/>
                </a:solidFill>
              </a:rPr>
              <a:t>Results</a:t>
            </a:r>
          </a:p>
        </p:txBody>
      </p:sp>
      <p:pic>
        <p:nvPicPr>
          <p:cNvPr id="10" name="Content Placeholder 9">
            <a:extLst>
              <a:ext uri="{FF2B5EF4-FFF2-40B4-BE49-F238E27FC236}">
                <a16:creationId xmlns:a16="http://schemas.microsoft.com/office/drawing/2014/main" id="{A8DF693C-61DA-4889-8130-27FD0AE1CC32}"/>
              </a:ext>
            </a:extLst>
          </p:cNvPr>
          <p:cNvPicPr>
            <a:picLocks noGrp="1" noChangeAspect="1"/>
          </p:cNvPicPr>
          <p:nvPr>
            <p:ph idx="1"/>
          </p:nvPr>
        </p:nvPicPr>
        <p:blipFill>
          <a:blip r:embed="rId2"/>
          <a:stretch>
            <a:fillRect/>
          </a:stretch>
        </p:blipFill>
        <p:spPr>
          <a:xfrm>
            <a:off x="898358" y="1218036"/>
            <a:ext cx="5197642" cy="5503603"/>
          </a:xfrm>
        </p:spPr>
      </p:pic>
      <p:cxnSp>
        <p:nvCxnSpPr>
          <p:cNvPr id="5" name="Straight Connector 4">
            <a:extLst>
              <a:ext uri="{FF2B5EF4-FFF2-40B4-BE49-F238E27FC236}">
                <a16:creationId xmlns:a16="http://schemas.microsoft.com/office/drawing/2014/main" id="{575BBA7D-ABA3-43C7-A35F-900952BF97B5}"/>
              </a:ext>
            </a:extLst>
          </p:cNvPr>
          <p:cNvCxnSpPr>
            <a:cxnSpLocks/>
          </p:cNvCxnSpPr>
          <p:nvPr/>
        </p:nvCxnSpPr>
        <p:spPr>
          <a:xfrm flipH="1">
            <a:off x="1074821" y="1155032"/>
            <a:ext cx="9946105"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Slide Number Placeholder 3">
            <a:extLst>
              <a:ext uri="{FF2B5EF4-FFF2-40B4-BE49-F238E27FC236}">
                <a16:creationId xmlns:a16="http://schemas.microsoft.com/office/drawing/2014/main" id="{1B214D73-EC2E-4E5F-90D1-E0FC7A4BBB73}"/>
              </a:ext>
            </a:extLst>
          </p:cNvPr>
          <p:cNvSpPr txBox="1">
            <a:spLocks/>
          </p:cNvSpPr>
          <p:nvPr/>
        </p:nvSpPr>
        <p:spPr>
          <a:xfrm>
            <a:off x="9249561" y="6456362"/>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17</a:t>
            </a:fld>
            <a:endParaRPr lang="en-US" dirty="0"/>
          </a:p>
        </p:txBody>
      </p:sp>
      <p:sp>
        <p:nvSpPr>
          <p:cNvPr id="13" name="Slide Number Placeholder 3">
            <a:extLst>
              <a:ext uri="{FF2B5EF4-FFF2-40B4-BE49-F238E27FC236}">
                <a16:creationId xmlns:a16="http://schemas.microsoft.com/office/drawing/2014/main" id="{0FE459A3-4290-499C-B5F6-61A397136E58}"/>
              </a:ext>
            </a:extLst>
          </p:cNvPr>
          <p:cNvSpPr txBox="1">
            <a:spLocks/>
          </p:cNvSpPr>
          <p:nvPr/>
        </p:nvSpPr>
        <p:spPr>
          <a:xfrm>
            <a:off x="6208296" y="1218036"/>
            <a:ext cx="5197642" cy="52736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TextBox 14">
            <a:extLst>
              <a:ext uri="{FF2B5EF4-FFF2-40B4-BE49-F238E27FC236}">
                <a16:creationId xmlns:a16="http://schemas.microsoft.com/office/drawing/2014/main" id="{685BCA8C-3D75-40CB-95F5-BB4C6E44324C}"/>
              </a:ext>
            </a:extLst>
          </p:cNvPr>
          <p:cNvSpPr txBox="1"/>
          <p:nvPr/>
        </p:nvSpPr>
        <p:spPr>
          <a:xfrm>
            <a:off x="6825916" y="1446904"/>
            <a:ext cx="4764505" cy="4154984"/>
          </a:xfrm>
          <a:prstGeom prst="rect">
            <a:avLst/>
          </a:prstGeom>
          <a:noFill/>
        </p:spPr>
        <p:txBody>
          <a:bodyPr wrap="square">
            <a:spAutoFit/>
          </a:bodyPr>
          <a:lstStyle/>
          <a:p>
            <a:r>
              <a:rPr lang="en-US" sz="2400" dirty="0"/>
              <a:t>• The left screenshot is a preview of the Dashboard with Plotly Dash. </a:t>
            </a:r>
          </a:p>
          <a:p>
            <a:endParaRPr lang="en-US" sz="2400" dirty="0"/>
          </a:p>
          <a:p>
            <a:r>
              <a:rPr lang="en-US" sz="2400" dirty="0"/>
              <a:t>• The results of EDA with visualization, EDA with SQL, Interactive Map with Folium, and Interactive Dashboard will be shown in the next slides. </a:t>
            </a:r>
          </a:p>
          <a:p>
            <a:r>
              <a:rPr lang="en-US" sz="2400" dirty="0"/>
              <a:t>• Comparing the accuracy of the four methods, all return the same accuracy of about 83% for test data.</a:t>
            </a:r>
          </a:p>
        </p:txBody>
      </p:sp>
    </p:spTree>
    <p:extLst>
      <p:ext uri="{BB962C8B-B14F-4D97-AF65-F5344CB8AC3E}">
        <p14:creationId xmlns:p14="http://schemas.microsoft.com/office/powerpoint/2010/main" val="174848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A4741A04-D176-461D-9687-57236B8C5487}"/>
              </a:ext>
            </a:extLst>
          </p:cNvPr>
          <p:cNvSpPr txBox="1">
            <a:spLocks/>
          </p:cNvSpPr>
          <p:nvPr/>
        </p:nvSpPr>
        <p:spPr>
          <a:xfrm>
            <a:off x="6817895" y="1572126"/>
            <a:ext cx="5061284" cy="42968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Class 0 (blue) represents unsuccessful launch, and Class 1 (orange) represents successful launch. </a:t>
            </a:r>
          </a:p>
          <a:p>
            <a:pPr>
              <a:lnSpc>
                <a:spcPct val="100000"/>
              </a:lnSpc>
              <a:spcBef>
                <a:spcPts val="1400"/>
              </a:spcBef>
            </a:pPr>
            <a:r>
              <a:rPr lang="en-US" sz="2400" dirty="0"/>
              <a:t>This figure shows that the success rate increased as the number of flights increased. </a:t>
            </a:r>
          </a:p>
          <a:p>
            <a:pPr>
              <a:lnSpc>
                <a:spcPct val="100000"/>
              </a:lnSpc>
              <a:spcBef>
                <a:spcPts val="1400"/>
              </a:spcBef>
            </a:pPr>
            <a:r>
              <a:rPr lang="en-US" sz="2400" dirty="0"/>
              <a:t>As the success rate has increased considerably since the 20th flight, this point seems to be a big breakthrough</a:t>
            </a:r>
            <a:r>
              <a:rPr lang="en-US" sz="1600" dirty="0"/>
              <a:t>. </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E7804CF-2139-4E2C-8DE0-A6E8B76C79BF}"/>
              </a:ext>
            </a:extLst>
          </p:cNvPr>
          <p:cNvPicPr>
            <a:picLocks noChangeAspect="1"/>
          </p:cNvPicPr>
          <p:nvPr/>
        </p:nvPicPr>
        <p:blipFill>
          <a:blip r:embed="rId3"/>
          <a:stretch>
            <a:fillRect/>
          </a:stretch>
        </p:blipFill>
        <p:spPr>
          <a:xfrm>
            <a:off x="770011" y="1403454"/>
            <a:ext cx="5979856" cy="44655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94358" y="1540711"/>
            <a:ext cx="4684295" cy="4828006"/>
          </a:xfrm>
          <a:prstGeom prst="rect">
            <a:avLst/>
          </a:prstGeom>
        </p:spPr>
        <p:txBody>
          <a:bodyPr>
            <a:normAutofit/>
          </a:bodyPr>
          <a:lstStyle/>
          <a:p>
            <a:pPr marL="0" indent="0">
              <a:lnSpc>
                <a:spcPct val="100000"/>
              </a:lnSpc>
              <a:spcBef>
                <a:spcPts val="1400"/>
              </a:spcBef>
              <a:buNone/>
            </a:pPr>
            <a:r>
              <a:rPr lang="en-US" sz="2400" dirty="0"/>
              <a:t>• Class 0 (blue) represents unsuccessful launch, and Class 1 (orange) represents successful launch. </a:t>
            </a:r>
          </a:p>
          <a:p>
            <a:pPr marL="0" indent="0">
              <a:lnSpc>
                <a:spcPct val="100000"/>
              </a:lnSpc>
              <a:spcBef>
                <a:spcPts val="1400"/>
              </a:spcBef>
              <a:buNone/>
            </a:pPr>
            <a:r>
              <a:rPr lang="en-US" sz="2400" dirty="0"/>
              <a:t>• At first glance, the larger pay load mass, the higher the rocket's success rate, but it seems difficult to make decisions based on this figure because no clear pattern can be found between successful launch and Pay Load Mass.</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80E1B47-404D-491B-BE7A-3BA431C8F288}"/>
              </a:ext>
            </a:extLst>
          </p:cNvPr>
          <p:cNvPicPr>
            <a:picLocks noChangeAspect="1"/>
          </p:cNvPicPr>
          <p:nvPr/>
        </p:nvPicPr>
        <p:blipFill>
          <a:blip r:embed="rId3"/>
          <a:stretch>
            <a:fillRect/>
          </a:stretch>
        </p:blipFill>
        <p:spPr>
          <a:xfrm>
            <a:off x="770010" y="1481401"/>
            <a:ext cx="6224348" cy="480357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42480" y="1523205"/>
            <a:ext cx="4411579" cy="4187783"/>
          </a:xfrm>
          <a:prstGeom prst="rect">
            <a:avLst/>
          </a:prstGeom>
        </p:spPr>
        <p:txBody>
          <a:bodyPr>
            <a:normAutofit/>
          </a:bodyPr>
          <a:lstStyle/>
          <a:p>
            <a:pPr marL="0" indent="0">
              <a:lnSpc>
                <a:spcPct val="100000"/>
              </a:lnSpc>
              <a:spcBef>
                <a:spcPts val="1400"/>
              </a:spcBef>
              <a:buNone/>
            </a:pPr>
            <a:r>
              <a:rPr lang="en-US" sz="2400" dirty="0"/>
              <a:t>•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have the highest success rates </a:t>
            </a:r>
            <a:r>
              <a:rPr lang="en-US" sz="2400" b="1" dirty="0"/>
              <a:t>(100%). </a:t>
            </a:r>
          </a:p>
          <a:p>
            <a:pPr marL="0" indent="0">
              <a:lnSpc>
                <a:spcPct val="100000"/>
              </a:lnSpc>
              <a:spcBef>
                <a:spcPts val="1400"/>
              </a:spcBef>
              <a:buNone/>
            </a:pPr>
            <a:r>
              <a:rPr lang="en-US" sz="2400" dirty="0"/>
              <a:t>• On the other hand, the success rate of orbit type </a:t>
            </a:r>
            <a:r>
              <a:rPr lang="en-US" sz="2400" b="1" dirty="0"/>
              <a:t>GTO</a:t>
            </a:r>
            <a:r>
              <a:rPr lang="en-US" sz="2400" dirty="0"/>
              <a:t> is only </a:t>
            </a:r>
            <a:r>
              <a:rPr lang="en-US" sz="2400" b="1" dirty="0"/>
              <a:t>50%, </a:t>
            </a:r>
            <a:r>
              <a:rPr lang="en-US" sz="2400" dirty="0"/>
              <a:t>and it is the lowest except for type SO, which recorded failure in a single attempt.</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C9C29AC-1066-4F91-A68E-FC81000F26D9}"/>
              </a:ext>
            </a:extLst>
          </p:cNvPr>
          <p:cNvPicPr>
            <a:picLocks noChangeAspect="1"/>
          </p:cNvPicPr>
          <p:nvPr/>
        </p:nvPicPr>
        <p:blipFill>
          <a:blip r:embed="rId3"/>
          <a:stretch>
            <a:fillRect/>
          </a:stretch>
        </p:blipFill>
        <p:spPr>
          <a:xfrm>
            <a:off x="726377" y="1377025"/>
            <a:ext cx="6155924" cy="43339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49980" y="1491916"/>
            <a:ext cx="5149516" cy="4789602"/>
          </a:xfrm>
          <a:prstGeom prst="rect">
            <a:avLst/>
          </a:prstGeom>
        </p:spPr>
        <p:txBody>
          <a:bodyPr>
            <a:normAutofit fontScale="92500"/>
          </a:bodyPr>
          <a:lstStyle/>
          <a:p>
            <a:pPr marL="0" indent="0">
              <a:lnSpc>
                <a:spcPct val="100000"/>
              </a:lnSpc>
              <a:spcBef>
                <a:spcPts val="1400"/>
              </a:spcBef>
              <a:buNone/>
            </a:pPr>
            <a:r>
              <a:rPr lang="en-US" sz="2400" dirty="0"/>
              <a:t>• Class 0 (</a:t>
            </a:r>
            <a:r>
              <a:rPr lang="en-US" sz="2400" b="1" dirty="0"/>
              <a:t>blue</a:t>
            </a:r>
            <a:r>
              <a:rPr lang="en-US" sz="2400" dirty="0"/>
              <a:t>) represents unsuccessful launch, and Class 1 (</a:t>
            </a:r>
            <a:r>
              <a:rPr lang="en-US" sz="2400" b="1" dirty="0"/>
              <a:t>orange</a:t>
            </a:r>
            <a:r>
              <a:rPr lang="en-US" sz="2400" dirty="0"/>
              <a:t>) represents successful launch. </a:t>
            </a:r>
          </a:p>
          <a:p>
            <a:pPr marL="0" indent="0">
              <a:lnSpc>
                <a:spcPct val="100000"/>
              </a:lnSpc>
              <a:spcBef>
                <a:spcPts val="1400"/>
              </a:spcBef>
              <a:buNone/>
            </a:pPr>
            <a:r>
              <a:rPr lang="en-US" sz="2400" dirty="0"/>
              <a:t>• In most cases, the launch outcome seems to be correlated with the flight number. </a:t>
            </a:r>
          </a:p>
          <a:p>
            <a:pPr marL="0" indent="0">
              <a:lnSpc>
                <a:spcPct val="100000"/>
              </a:lnSpc>
              <a:spcBef>
                <a:spcPts val="1400"/>
              </a:spcBef>
              <a:buNone/>
            </a:pPr>
            <a:r>
              <a:rPr lang="en-US" sz="2400" dirty="0"/>
              <a:t>• On the other hand, in </a:t>
            </a:r>
            <a:r>
              <a:rPr lang="en-US" sz="2400" b="1" dirty="0"/>
              <a:t>GTO</a:t>
            </a:r>
            <a:r>
              <a:rPr lang="en-US" sz="2400" dirty="0"/>
              <a:t> orbit, there seems to be no relationship between flight numbers and success rate. </a:t>
            </a:r>
          </a:p>
          <a:p>
            <a:pPr marL="0" indent="0">
              <a:lnSpc>
                <a:spcPct val="100000"/>
              </a:lnSpc>
              <a:spcBef>
                <a:spcPts val="1400"/>
              </a:spcBef>
              <a:buNone/>
            </a:pPr>
            <a:r>
              <a:rPr lang="en-US" sz="2400" dirty="0"/>
              <a:t>• SpaceX starts with </a:t>
            </a:r>
            <a:r>
              <a:rPr lang="en-US" sz="2400" b="1" dirty="0"/>
              <a:t>LEO</a:t>
            </a:r>
            <a:r>
              <a:rPr lang="en-US" sz="2400" dirty="0"/>
              <a:t> with a moderate success rate, and it seems that </a:t>
            </a:r>
            <a:r>
              <a:rPr lang="en-US" sz="2400" b="1" dirty="0"/>
              <a:t>VLEO</a:t>
            </a:r>
            <a:r>
              <a:rPr lang="en-US" sz="2400" dirty="0"/>
              <a:t>, which has a high success rate, is used the most in recent launches.</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321DB5-7E6A-4F19-B1D2-8A85AE3EEA3C}"/>
              </a:ext>
            </a:extLst>
          </p:cNvPr>
          <p:cNvPicPr>
            <a:picLocks noChangeAspect="1"/>
          </p:cNvPicPr>
          <p:nvPr/>
        </p:nvPicPr>
        <p:blipFill>
          <a:blip r:embed="rId3"/>
          <a:stretch>
            <a:fillRect/>
          </a:stretch>
        </p:blipFill>
        <p:spPr>
          <a:xfrm>
            <a:off x="770010" y="1396923"/>
            <a:ext cx="5678915" cy="49648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14148" y="1390145"/>
            <a:ext cx="4732420" cy="4972305"/>
          </a:xfrm>
          <a:prstGeom prst="rect">
            <a:avLst/>
          </a:prstGeom>
        </p:spPr>
        <p:txBody>
          <a:bodyPr>
            <a:normAutofit lnSpcReduction="10000"/>
          </a:bodyPr>
          <a:lstStyle/>
          <a:p>
            <a:pPr marL="0" indent="0">
              <a:lnSpc>
                <a:spcPct val="100000"/>
              </a:lnSpc>
              <a:spcBef>
                <a:spcPts val="1400"/>
              </a:spcBef>
              <a:buNone/>
            </a:pPr>
            <a:r>
              <a:rPr lang="en-US" sz="2400" dirty="0"/>
              <a:t>Class 0 (</a:t>
            </a:r>
            <a:r>
              <a:rPr lang="en-US" sz="2400" b="1" dirty="0"/>
              <a:t>blue</a:t>
            </a:r>
            <a:r>
              <a:rPr lang="en-US" sz="2400" dirty="0"/>
              <a:t>) represents unsuccessful launch, and Class 1 (</a:t>
            </a:r>
            <a:r>
              <a:rPr lang="en-US" sz="2400" b="1" dirty="0"/>
              <a:t>orange</a:t>
            </a:r>
            <a:r>
              <a:rPr lang="en-US" sz="2400" dirty="0"/>
              <a:t>) represents successful launch. </a:t>
            </a:r>
          </a:p>
          <a:p>
            <a:pPr marL="0" indent="0">
              <a:lnSpc>
                <a:spcPct val="100000"/>
              </a:lnSpc>
              <a:spcBef>
                <a:spcPts val="1400"/>
              </a:spcBef>
              <a:buNone/>
            </a:pPr>
            <a:r>
              <a:rPr lang="en-US" sz="2400" dirty="0"/>
              <a:t>• With heavy payloads the successful landing or positive landing rate are more for </a:t>
            </a:r>
            <a:r>
              <a:rPr lang="en-US" sz="2400" b="1" dirty="0"/>
              <a:t>LEO</a:t>
            </a:r>
            <a:r>
              <a:rPr lang="en-US" sz="2400" dirty="0"/>
              <a:t> and </a:t>
            </a:r>
            <a:r>
              <a:rPr lang="en-US" sz="2400" b="1" dirty="0"/>
              <a:t>ISS</a:t>
            </a:r>
            <a:r>
              <a:rPr lang="en-US" sz="2400" dirty="0"/>
              <a:t>. </a:t>
            </a:r>
          </a:p>
          <a:p>
            <a:pPr marL="0" indent="0">
              <a:lnSpc>
                <a:spcPct val="100000"/>
              </a:lnSpc>
              <a:spcBef>
                <a:spcPts val="1400"/>
              </a:spcBef>
              <a:buNone/>
            </a:pPr>
            <a:r>
              <a:rPr lang="en-US" sz="2400" dirty="0"/>
              <a:t>• However, in the case of </a:t>
            </a:r>
            <a:r>
              <a:rPr lang="en-US" sz="2400" b="1" dirty="0"/>
              <a:t>GTO</a:t>
            </a:r>
            <a:r>
              <a:rPr lang="en-US" sz="2400" dirty="0"/>
              <a:t>, it is hard to distinguish between the positive landing rate and the negative landing because they are all gathered together.</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C7B05D5-65C9-4485-9634-5C74B1BFD5A2}"/>
              </a:ext>
            </a:extLst>
          </p:cNvPr>
          <p:cNvPicPr>
            <a:picLocks noChangeAspect="1"/>
          </p:cNvPicPr>
          <p:nvPr/>
        </p:nvPicPr>
        <p:blipFill>
          <a:blip r:embed="rId3"/>
          <a:stretch>
            <a:fillRect/>
          </a:stretch>
        </p:blipFill>
        <p:spPr>
          <a:xfrm>
            <a:off x="770011" y="1390145"/>
            <a:ext cx="5944849" cy="49723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82064" y="1385461"/>
            <a:ext cx="4687082" cy="4933889"/>
          </a:xfrm>
          <a:prstGeom prst="rect">
            <a:avLst/>
          </a:prstGeom>
        </p:spPr>
        <p:txBody>
          <a:bodyPr>
            <a:normAutofit/>
          </a:bodyPr>
          <a:lstStyle/>
          <a:p>
            <a:pPr marL="0" indent="0">
              <a:lnSpc>
                <a:spcPct val="100000"/>
              </a:lnSpc>
              <a:spcBef>
                <a:spcPts val="1400"/>
              </a:spcBef>
              <a:buNone/>
            </a:pPr>
            <a:r>
              <a:rPr lang="en-US" sz="3200" dirty="0"/>
              <a:t>• Since 2013, the success rate has continued to increase until 2017. </a:t>
            </a:r>
          </a:p>
          <a:p>
            <a:pPr marL="0" indent="0">
              <a:lnSpc>
                <a:spcPct val="100000"/>
              </a:lnSpc>
              <a:spcBef>
                <a:spcPts val="1400"/>
              </a:spcBef>
              <a:buNone/>
            </a:pPr>
            <a:r>
              <a:rPr lang="en-US" sz="3200" dirty="0"/>
              <a:t>• The rate decreased slightly in 2018. </a:t>
            </a:r>
          </a:p>
          <a:p>
            <a:pPr marL="0" indent="0">
              <a:lnSpc>
                <a:spcPct val="100000"/>
              </a:lnSpc>
              <a:spcBef>
                <a:spcPts val="1400"/>
              </a:spcBef>
              <a:buNone/>
            </a:pPr>
            <a:r>
              <a:rPr lang="en-US" sz="3200" dirty="0"/>
              <a:t>• Recently, it has shown a success rate of about 80%.</a:t>
            </a:r>
            <a:endParaRPr lang="en-US" sz="4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68A7128-16AA-4646-85D7-B6291C560D35}"/>
              </a:ext>
            </a:extLst>
          </p:cNvPr>
          <p:cNvPicPr>
            <a:picLocks noChangeAspect="1"/>
          </p:cNvPicPr>
          <p:nvPr/>
        </p:nvPicPr>
        <p:blipFill>
          <a:blip r:embed="rId3"/>
          <a:stretch>
            <a:fillRect/>
          </a:stretch>
        </p:blipFill>
        <p:spPr>
          <a:xfrm>
            <a:off x="770011" y="1385461"/>
            <a:ext cx="6047884" cy="45661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809" y="1395663"/>
            <a:ext cx="10848476" cy="4781300"/>
          </a:xfrm>
          <a:prstGeom prst="rect">
            <a:avLst/>
          </a:prstGeom>
        </p:spPr>
        <p:txBody>
          <a:bodyPr>
            <a:normAutofit/>
          </a:bodyPr>
          <a:lstStyle/>
          <a:p>
            <a:pPr marL="0" indent="0">
              <a:lnSpc>
                <a:spcPct val="100000"/>
              </a:lnSpc>
              <a:spcBef>
                <a:spcPts val="1400"/>
              </a:spcBef>
              <a:buNone/>
            </a:pPr>
            <a:r>
              <a:rPr lang="en-US" b="1" dirty="0"/>
              <a:t>• </a:t>
            </a:r>
            <a:r>
              <a:rPr lang="en-US" sz="2400" b="1" dirty="0"/>
              <a:t>Query</a:t>
            </a:r>
            <a:endParaRPr lang="en-US" b="1" dirty="0"/>
          </a:p>
          <a:p>
            <a:pPr marL="0" indent="0">
              <a:lnSpc>
                <a:spcPct val="100000"/>
              </a:lnSpc>
              <a:spcBef>
                <a:spcPts val="1400"/>
              </a:spcBef>
              <a:buNone/>
            </a:pPr>
            <a:endParaRPr lang="en-US" sz="1600" b="1" dirty="0"/>
          </a:p>
          <a:p>
            <a:pPr marL="0" indent="0">
              <a:lnSpc>
                <a:spcPct val="100000"/>
              </a:lnSpc>
              <a:spcBef>
                <a:spcPts val="1400"/>
              </a:spcBef>
              <a:buNone/>
            </a:pPr>
            <a:endParaRPr lang="en-US" sz="1600" b="1" dirty="0"/>
          </a:p>
          <a:p>
            <a:pPr marL="0" indent="0">
              <a:lnSpc>
                <a:spcPct val="100000"/>
              </a:lnSpc>
              <a:spcBef>
                <a:spcPts val="1400"/>
              </a:spcBef>
              <a:buNone/>
            </a:pPr>
            <a:endParaRPr lang="en-US" sz="1600" b="1" dirty="0"/>
          </a:p>
          <a:p>
            <a:pPr>
              <a:lnSpc>
                <a:spcPct val="100000"/>
              </a:lnSpc>
              <a:spcBef>
                <a:spcPts val="1400"/>
              </a:spcBef>
            </a:pPr>
            <a:r>
              <a:rPr lang="en-US" sz="2400" b="1" dirty="0"/>
              <a:t>Result</a:t>
            </a:r>
            <a:endParaRPr lang="en-US" sz="1600" b="1" dirty="0"/>
          </a:p>
          <a:p>
            <a:pPr marL="0" indent="0">
              <a:lnSpc>
                <a:spcPct val="100000"/>
              </a:lnSpc>
              <a:spcBef>
                <a:spcPts val="1400"/>
              </a:spcBef>
              <a:buNone/>
            </a:pPr>
            <a:endParaRPr lang="en-US" sz="16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38303151-F7B0-4F95-9051-A4467DF792CE}"/>
              </a:ext>
            </a:extLst>
          </p:cNvPr>
          <p:cNvPicPr>
            <a:picLocks noChangeAspect="1"/>
          </p:cNvPicPr>
          <p:nvPr/>
        </p:nvPicPr>
        <p:blipFill>
          <a:blip r:embed="rId3"/>
          <a:stretch>
            <a:fillRect/>
          </a:stretch>
        </p:blipFill>
        <p:spPr>
          <a:xfrm>
            <a:off x="770011" y="1919016"/>
            <a:ext cx="5054860" cy="1314633"/>
          </a:xfrm>
          <a:prstGeom prst="rect">
            <a:avLst/>
          </a:prstGeom>
        </p:spPr>
      </p:pic>
      <p:pic>
        <p:nvPicPr>
          <p:cNvPr id="10" name="Picture 9">
            <a:extLst>
              <a:ext uri="{FF2B5EF4-FFF2-40B4-BE49-F238E27FC236}">
                <a16:creationId xmlns:a16="http://schemas.microsoft.com/office/drawing/2014/main" id="{995B2F66-17AB-4A90-94EB-CD1787C65809}"/>
              </a:ext>
            </a:extLst>
          </p:cNvPr>
          <p:cNvPicPr>
            <a:picLocks noChangeAspect="1"/>
          </p:cNvPicPr>
          <p:nvPr/>
        </p:nvPicPr>
        <p:blipFill>
          <a:blip r:embed="rId4"/>
          <a:stretch>
            <a:fillRect/>
          </a:stretch>
        </p:blipFill>
        <p:spPr>
          <a:xfrm>
            <a:off x="907181" y="3879507"/>
            <a:ext cx="4219073" cy="2659405"/>
          </a:xfrm>
          <a:prstGeom prst="rect">
            <a:avLst/>
          </a:prstGeom>
        </p:spPr>
      </p:pic>
      <p:sp>
        <p:nvSpPr>
          <p:cNvPr id="11" name="Content Placeholder 4">
            <a:extLst>
              <a:ext uri="{FF2B5EF4-FFF2-40B4-BE49-F238E27FC236}">
                <a16:creationId xmlns:a16="http://schemas.microsoft.com/office/drawing/2014/main" id="{D7927C2A-C57A-4F2D-A8EF-4D315CF2AEB8}"/>
              </a:ext>
            </a:extLst>
          </p:cNvPr>
          <p:cNvSpPr txBox="1">
            <a:spLocks/>
          </p:cNvSpPr>
          <p:nvPr/>
        </p:nvSpPr>
        <p:spPr>
          <a:xfrm>
            <a:off x="5731042" y="1514392"/>
            <a:ext cx="5759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 When the SQL DISTINCT clause is used in the query, only unique values are displayed in the </a:t>
            </a:r>
            <a:r>
              <a:rPr lang="en-US" b="1" dirty="0"/>
              <a:t>Launch_Site </a:t>
            </a:r>
            <a:r>
              <a:rPr lang="en-US" dirty="0"/>
              <a:t>column from the </a:t>
            </a:r>
            <a:r>
              <a:rPr lang="en-US" b="1" dirty="0"/>
              <a:t>SpaceX table</a:t>
            </a:r>
            <a:r>
              <a:rPr lang="en-US" dirty="0"/>
              <a:t>. </a:t>
            </a:r>
          </a:p>
          <a:p>
            <a:pPr marL="0" indent="0">
              <a:lnSpc>
                <a:spcPct val="100000"/>
              </a:lnSpc>
              <a:spcBef>
                <a:spcPts val="1400"/>
              </a:spcBef>
              <a:buNone/>
            </a:pPr>
            <a:r>
              <a:rPr lang="en-US" dirty="0"/>
              <a:t>• There are four unique launch sites: </a:t>
            </a:r>
            <a:r>
              <a:rPr lang="en-US" b="1" dirty="0"/>
              <a:t>CCAFS LC-40, CCAFS SLC-40, KSC LC-39A, VAFB SLC-4E</a:t>
            </a:r>
            <a:endParaRPr lang="en-US" sz="36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7747"/>
            <a:ext cx="5325989" cy="4749216"/>
          </a:xfrm>
          <a:prstGeom prst="rect">
            <a:avLst/>
          </a:prstGeom>
        </p:spPr>
        <p:txBody>
          <a:bodyPr>
            <a:normAutofit/>
          </a:bodyPr>
          <a:lstStyle/>
          <a:p>
            <a:pPr marL="0" indent="0">
              <a:lnSpc>
                <a:spcPct val="100000"/>
              </a:lnSpc>
              <a:spcBef>
                <a:spcPts val="1400"/>
              </a:spcBef>
              <a:buNone/>
            </a:pPr>
            <a:r>
              <a:rPr lang="en-US" sz="2400" b="1" dirty="0"/>
              <a:t>• Query</a:t>
            </a:r>
          </a:p>
          <a:p>
            <a:pPr marL="0" indent="0">
              <a:lnSpc>
                <a:spcPct val="100000"/>
              </a:lnSpc>
              <a:spcBef>
                <a:spcPts val="1400"/>
              </a:spcBef>
              <a:buNone/>
            </a:pPr>
            <a:endParaRPr lang="en-US" sz="2400" b="1" dirty="0"/>
          </a:p>
          <a:p>
            <a:pPr marL="0" indent="0">
              <a:lnSpc>
                <a:spcPct val="100000"/>
              </a:lnSpc>
              <a:spcBef>
                <a:spcPts val="1400"/>
              </a:spcBef>
              <a:buNone/>
            </a:pPr>
            <a:endParaRPr lang="en-US" sz="2400" b="1" dirty="0"/>
          </a:p>
          <a:p>
            <a:pPr marL="0" indent="0">
              <a:lnSpc>
                <a:spcPct val="100000"/>
              </a:lnSpc>
              <a:spcBef>
                <a:spcPts val="1400"/>
              </a:spcBef>
              <a:buNone/>
            </a:pPr>
            <a:endParaRPr lang="en-US" sz="2400" b="1" dirty="0"/>
          </a:p>
          <a:p>
            <a:pPr>
              <a:lnSpc>
                <a:spcPct val="100000"/>
              </a:lnSpc>
              <a:spcBef>
                <a:spcPts val="1400"/>
              </a:spcBef>
            </a:pPr>
            <a:r>
              <a:rPr lang="en-US" sz="2400" b="1" dirty="0"/>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C6544604-06BC-4299-8854-CCBB102560A2}"/>
              </a:ext>
            </a:extLst>
          </p:cNvPr>
          <p:cNvSpPr txBox="1">
            <a:spLocks/>
          </p:cNvSpPr>
          <p:nvPr/>
        </p:nvSpPr>
        <p:spPr>
          <a:xfrm>
            <a:off x="6489022" y="1480230"/>
            <a:ext cx="53259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t>• Only five records of the SpaceX table were displayed using LIMIT 5 clause in the query. </a:t>
            </a:r>
          </a:p>
          <a:p>
            <a:pPr marL="0" indent="0">
              <a:lnSpc>
                <a:spcPct val="100000"/>
              </a:lnSpc>
              <a:spcBef>
                <a:spcPts val="1400"/>
              </a:spcBef>
              <a:buNone/>
            </a:pPr>
            <a:r>
              <a:rPr lang="en-US" sz="2400" b="1" dirty="0"/>
              <a:t>• Using the LIKE operator and the percent sign (%) together, the Launch_Site name starting with CAA could be called.</a:t>
            </a:r>
            <a:endParaRPr lang="en-US" sz="3200" b="1"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9CEF3F83-FE1B-403D-9150-DEA1CD1E3428}"/>
              </a:ext>
            </a:extLst>
          </p:cNvPr>
          <p:cNvPicPr>
            <a:picLocks noChangeAspect="1"/>
          </p:cNvPicPr>
          <p:nvPr/>
        </p:nvPicPr>
        <p:blipFill>
          <a:blip r:embed="rId3"/>
          <a:stretch>
            <a:fillRect/>
          </a:stretch>
        </p:blipFill>
        <p:spPr>
          <a:xfrm>
            <a:off x="770011" y="1825625"/>
            <a:ext cx="4944612" cy="1502401"/>
          </a:xfrm>
          <a:prstGeom prst="rect">
            <a:avLst/>
          </a:prstGeom>
        </p:spPr>
      </p:pic>
      <p:pic>
        <p:nvPicPr>
          <p:cNvPr id="9" name="Picture 8">
            <a:extLst>
              <a:ext uri="{FF2B5EF4-FFF2-40B4-BE49-F238E27FC236}">
                <a16:creationId xmlns:a16="http://schemas.microsoft.com/office/drawing/2014/main" id="{4CBF5AFA-C384-48EC-9426-BA0B9EB035CB}"/>
              </a:ext>
            </a:extLst>
          </p:cNvPr>
          <p:cNvPicPr>
            <a:picLocks noChangeAspect="1"/>
          </p:cNvPicPr>
          <p:nvPr/>
        </p:nvPicPr>
        <p:blipFill>
          <a:blip r:embed="rId4"/>
          <a:stretch>
            <a:fillRect/>
          </a:stretch>
        </p:blipFill>
        <p:spPr>
          <a:xfrm>
            <a:off x="846211" y="4300886"/>
            <a:ext cx="10827445" cy="22686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1621" y="1607348"/>
            <a:ext cx="5522505" cy="4351338"/>
          </a:xfrm>
          <a:prstGeom prst="rect">
            <a:avLst/>
          </a:prstGeom>
        </p:spPr>
        <p:txBody>
          <a:bodyPr>
            <a:normAutofit/>
          </a:bodyPr>
          <a:lstStyle/>
          <a:p>
            <a:pPr marL="0" indent="0">
              <a:lnSpc>
                <a:spcPct val="100000"/>
              </a:lnSpc>
              <a:spcBef>
                <a:spcPts val="1400"/>
              </a:spcBef>
              <a:buNone/>
            </a:pPr>
            <a:r>
              <a:rPr lang="en-US" sz="2000" b="1" dirty="0"/>
              <a:t>• </a:t>
            </a:r>
            <a:r>
              <a:rPr lang="en-US" sz="2400" b="1" dirty="0"/>
              <a:t>Query</a:t>
            </a: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r>
              <a:rPr lang="en-US" sz="2000" b="1" dirty="0"/>
              <a:t>• </a:t>
            </a:r>
            <a:r>
              <a:rPr lang="en-US" sz="2400" b="1" dirty="0"/>
              <a:t>Result</a:t>
            </a: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04244834-553F-4962-8E1A-42EB03EBADC1}"/>
              </a:ext>
            </a:extLst>
          </p:cNvPr>
          <p:cNvSpPr txBox="1">
            <a:spLocks/>
          </p:cNvSpPr>
          <p:nvPr/>
        </p:nvSpPr>
        <p:spPr>
          <a:xfrm>
            <a:off x="7267075" y="1610486"/>
            <a:ext cx="4185748" cy="4504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 Using the SUM() function to calculate the sum of column PAYLOAD_MASS__KG_. </a:t>
            </a:r>
          </a:p>
          <a:p>
            <a:pPr marL="0" indent="0">
              <a:lnSpc>
                <a:spcPct val="100000"/>
              </a:lnSpc>
              <a:spcBef>
                <a:spcPts val="1400"/>
              </a:spcBef>
              <a:buNone/>
            </a:pPr>
            <a:r>
              <a:rPr lang="en-US" dirty="0"/>
              <a:t>• In the WHERE clause, filter the dataset to perform calculations only if Customer is NASA (CRS).</a:t>
            </a:r>
            <a:endParaRPr lang="en-US" sz="36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75FF7DD-4147-4944-A4B7-5911EB1701A3}"/>
              </a:ext>
            </a:extLst>
          </p:cNvPr>
          <p:cNvPicPr>
            <a:picLocks noChangeAspect="1"/>
          </p:cNvPicPr>
          <p:nvPr/>
        </p:nvPicPr>
        <p:blipFill>
          <a:blip r:embed="rId3"/>
          <a:stretch>
            <a:fillRect/>
          </a:stretch>
        </p:blipFill>
        <p:spPr>
          <a:xfrm>
            <a:off x="739178" y="1985013"/>
            <a:ext cx="6527896" cy="1656545"/>
          </a:xfrm>
          <a:prstGeom prst="rect">
            <a:avLst/>
          </a:prstGeom>
        </p:spPr>
      </p:pic>
      <p:pic>
        <p:nvPicPr>
          <p:cNvPr id="9" name="Picture 8">
            <a:extLst>
              <a:ext uri="{FF2B5EF4-FFF2-40B4-BE49-F238E27FC236}">
                <a16:creationId xmlns:a16="http://schemas.microsoft.com/office/drawing/2014/main" id="{29312001-0013-4BC0-A96B-B6B572B46DB2}"/>
              </a:ext>
            </a:extLst>
          </p:cNvPr>
          <p:cNvPicPr>
            <a:picLocks noChangeAspect="1"/>
          </p:cNvPicPr>
          <p:nvPr/>
        </p:nvPicPr>
        <p:blipFill>
          <a:blip r:embed="rId4"/>
          <a:stretch>
            <a:fillRect/>
          </a:stretch>
        </p:blipFill>
        <p:spPr>
          <a:xfrm>
            <a:off x="770011" y="4538872"/>
            <a:ext cx="4889709" cy="12668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57"/>
            <a:ext cx="4844716" cy="4351338"/>
          </a:xfrm>
          <a:prstGeom prst="rect">
            <a:avLst/>
          </a:prstGeom>
        </p:spPr>
        <p:txBody>
          <a:bodyPr>
            <a:normAutofit/>
          </a:bodyPr>
          <a:lstStyle/>
          <a:p>
            <a:pPr marL="0" indent="0">
              <a:lnSpc>
                <a:spcPct val="100000"/>
              </a:lnSpc>
              <a:spcBef>
                <a:spcPts val="1400"/>
              </a:spcBef>
              <a:buNone/>
            </a:pPr>
            <a:r>
              <a:rPr lang="en-US" sz="2400" b="1" dirty="0"/>
              <a:t>•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b="1" dirty="0"/>
          </a:p>
          <a:p>
            <a:pPr marL="0" indent="0">
              <a:lnSpc>
                <a:spcPct val="100000"/>
              </a:lnSpc>
              <a:spcBef>
                <a:spcPts val="1400"/>
              </a:spcBef>
              <a:buNone/>
            </a:pPr>
            <a:r>
              <a:rPr lang="en-US" sz="2400" b="1" dirty="0"/>
              <a:t>•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DF5FEAD6-E68E-4C80-83BD-DC85CD9215A8}"/>
              </a:ext>
            </a:extLst>
          </p:cNvPr>
          <p:cNvSpPr txBox="1">
            <a:spLocks/>
          </p:cNvSpPr>
          <p:nvPr/>
        </p:nvSpPr>
        <p:spPr>
          <a:xfrm>
            <a:off x="6697580" y="1438626"/>
            <a:ext cx="48447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3200" dirty="0"/>
              <a:t>• Using the AVG() function to calculate the average value of column PAYLOAD_MASS__KG_. </a:t>
            </a:r>
          </a:p>
          <a:p>
            <a:pPr marL="0" indent="0">
              <a:lnSpc>
                <a:spcPct val="100000"/>
              </a:lnSpc>
              <a:spcBef>
                <a:spcPts val="1400"/>
              </a:spcBef>
              <a:buNone/>
            </a:pPr>
            <a:r>
              <a:rPr lang="en-US" sz="3200" dirty="0"/>
              <a:t>• In the WHERE clause, filter the dataset to perform calculations only if Booster_version is F9 v1.1.</a:t>
            </a:r>
            <a:endParaRPr lang="en-US" sz="40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DF4750E-0AF0-4BA2-817C-CF539214B26F}"/>
              </a:ext>
            </a:extLst>
          </p:cNvPr>
          <p:cNvPicPr>
            <a:picLocks noChangeAspect="1"/>
          </p:cNvPicPr>
          <p:nvPr/>
        </p:nvPicPr>
        <p:blipFill>
          <a:blip r:embed="rId3"/>
          <a:stretch>
            <a:fillRect/>
          </a:stretch>
        </p:blipFill>
        <p:spPr>
          <a:xfrm>
            <a:off x="1027428" y="1968012"/>
            <a:ext cx="5725320" cy="1460988"/>
          </a:xfrm>
          <a:prstGeom prst="rect">
            <a:avLst/>
          </a:prstGeom>
        </p:spPr>
      </p:pic>
      <p:pic>
        <p:nvPicPr>
          <p:cNvPr id="9" name="Picture 8">
            <a:extLst>
              <a:ext uri="{FF2B5EF4-FFF2-40B4-BE49-F238E27FC236}">
                <a16:creationId xmlns:a16="http://schemas.microsoft.com/office/drawing/2014/main" id="{C402497A-67C7-4255-970A-A5A350242250}"/>
              </a:ext>
            </a:extLst>
          </p:cNvPr>
          <p:cNvPicPr>
            <a:picLocks noChangeAspect="1"/>
          </p:cNvPicPr>
          <p:nvPr/>
        </p:nvPicPr>
        <p:blipFill>
          <a:blip r:embed="rId4"/>
          <a:stretch>
            <a:fillRect/>
          </a:stretch>
        </p:blipFill>
        <p:spPr>
          <a:xfrm>
            <a:off x="1123671" y="4309313"/>
            <a:ext cx="3931306" cy="10920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8286" y="1520584"/>
            <a:ext cx="5037231" cy="4351338"/>
          </a:xfrm>
          <a:prstGeom prst="rect">
            <a:avLst/>
          </a:prstGeom>
        </p:spPr>
        <p:txBody>
          <a:bodyPr lIns="91440" tIns="45720" rIns="91440" bIns="45720" anchor="t">
            <a:normAutofit/>
          </a:bodyPr>
          <a:lstStyle/>
          <a:p>
            <a:pPr marL="0" indent="0">
              <a:lnSpc>
                <a:spcPct val="100000"/>
              </a:lnSpc>
              <a:spcBef>
                <a:spcPts val="1400"/>
              </a:spcBef>
              <a:buNone/>
            </a:pPr>
            <a:r>
              <a:rPr lang="en-US" sz="2000" b="1" dirty="0"/>
              <a:t>•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t>•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484C5F04-26F3-4122-AA0A-ADAAAC6F30E6}"/>
              </a:ext>
            </a:extLst>
          </p:cNvPr>
          <p:cNvSpPr txBox="1">
            <a:spLocks/>
          </p:cNvSpPr>
          <p:nvPr/>
        </p:nvSpPr>
        <p:spPr>
          <a:xfrm>
            <a:off x="6384759" y="1546355"/>
            <a:ext cx="517676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3200" dirty="0"/>
              <a:t>• Using the MIN() function to find out the earliest date in the column DATE. </a:t>
            </a:r>
          </a:p>
          <a:p>
            <a:pPr marL="0" indent="0">
              <a:lnSpc>
                <a:spcPct val="100000"/>
              </a:lnSpc>
              <a:spcBef>
                <a:spcPts val="1400"/>
              </a:spcBef>
              <a:buNone/>
            </a:pPr>
            <a:r>
              <a:rPr lang="en-US" sz="3200" dirty="0"/>
              <a:t>• In the WHERE clause, filter the dataset to perform a search only if </a:t>
            </a:r>
            <a:r>
              <a:rPr lang="en-US" sz="3200" dirty="0" err="1"/>
              <a:t>Landing_outcome</a:t>
            </a:r>
            <a:r>
              <a:rPr lang="en-US" sz="3200" dirty="0"/>
              <a:t> is Success (ground pad).</a:t>
            </a:r>
            <a:endParaRPr lang="en-US" sz="40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B7738EC-9692-4A9B-BC88-904DFEF3EC49}"/>
              </a:ext>
            </a:extLst>
          </p:cNvPr>
          <p:cNvPicPr>
            <a:picLocks noChangeAspect="1"/>
          </p:cNvPicPr>
          <p:nvPr/>
        </p:nvPicPr>
        <p:blipFill>
          <a:blip r:embed="rId3"/>
          <a:stretch>
            <a:fillRect/>
          </a:stretch>
        </p:blipFill>
        <p:spPr>
          <a:xfrm>
            <a:off x="1078263" y="1995363"/>
            <a:ext cx="5176763" cy="1285498"/>
          </a:xfrm>
          <a:prstGeom prst="rect">
            <a:avLst/>
          </a:prstGeom>
        </p:spPr>
      </p:pic>
      <p:pic>
        <p:nvPicPr>
          <p:cNvPr id="9" name="Picture 8">
            <a:extLst>
              <a:ext uri="{FF2B5EF4-FFF2-40B4-BE49-F238E27FC236}">
                <a16:creationId xmlns:a16="http://schemas.microsoft.com/office/drawing/2014/main" id="{0123985C-781D-4577-9EC8-BC530145C66F}"/>
              </a:ext>
            </a:extLst>
          </p:cNvPr>
          <p:cNvPicPr>
            <a:picLocks noChangeAspect="1"/>
          </p:cNvPicPr>
          <p:nvPr/>
        </p:nvPicPr>
        <p:blipFill>
          <a:blip r:embed="rId4"/>
          <a:stretch>
            <a:fillRect/>
          </a:stretch>
        </p:blipFill>
        <p:spPr>
          <a:xfrm>
            <a:off x="1190558" y="4051917"/>
            <a:ext cx="4414281" cy="12854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6028"/>
            <a:ext cx="4293581" cy="325356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700" dirty="0">
                <a:solidFill>
                  <a:schemeClr val="tx1"/>
                </a:solidFill>
              </a:rPr>
              <a:t> Data collection </a:t>
            </a:r>
          </a:p>
          <a:p>
            <a:pPr lvl="1">
              <a:lnSpc>
                <a:spcPct val="100000"/>
              </a:lnSpc>
              <a:spcBef>
                <a:spcPts val="1400"/>
              </a:spcBef>
            </a:pPr>
            <a:r>
              <a:rPr lang="en-US" sz="1700" dirty="0">
                <a:solidFill>
                  <a:schemeClr val="tx1"/>
                </a:solidFill>
              </a:rPr>
              <a:t>Data wrangling </a:t>
            </a:r>
          </a:p>
          <a:p>
            <a:pPr lvl="1">
              <a:lnSpc>
                <a:spcPct val="100000"/>
              </a:lnSpc>
              <a:spcBef>
                <a:spcPts val="1400"/>
              </a:spcBef>
            </a:pPr>
            <a:r>
              <a:rPr lang="en-US" sz="1700" dirty="0">
                <a:solidFill>
                  <a:schemeClr val="tx1"/>
                </a:solidFill>
              </a:rPr>
              <a:t>EDA with data visualization </a:t>
            </a:r>
          </a:p>
          <a:p>
            <a:pPr lvl="1">
              <a:lnSpc>
                <a:spcPct val="100000"/>
              </a:lnSpc>
              <a:spcBef>
                <a:spcPts val="1400"/>
              </a:spcBef>
            </a:pPr>
            <a:r>
              <a:rPr lang="en-US" sz="1700" dirty="0">
                <a:solidFill>
                  <a:schemeClr val="tx1"/>
                </a:solidFill>
              </a:rPr>
              <a:t>EDA with SQL </a:t>
            </a:r>
          </a:p>
          <a:p>
            <a:pPr lvl="1">
              <a:lnSpc>
                <a:spcPct val="100000"/>
              </a:lnSpc>
              <a:spcBef>
                <a:spcPts val="1400"/>
              </a:spcBef>
            </a:pPr>
            <a:r>
              <a:rPr lang="en-US" sz="1700" dirty="0">
                <a:solidFill>
                  <a:schemeClr val="tx1"/>
                </a:solidFill>
              </a:rPr>
              <a:t>Building an interactive map with Folium </a:t>
            </a:r>
          </a:p>
          <a:p>
            <a:pPr lvl="1">
              <a:lnSpc>
                <a:spcPct val="100000"/>
              </a:lnSpc>
              <a:spcBef>
                <a:spcPts val="1400"/>
              </a:spcBef>
            </a:pPr>
            <a:r>
              <a:rPr lang="en-US" sz="1700" dirty="0">
                <a:solidFill>
                  <a:schemeClr val="tx1"/>
                </a:solidFill>
              </a:rPr>
              <a:t>Building a Dashboard with Plotly Dash </a:t>
            </a:r>
          </a:p>
          <a:p>
            <a:pPr lvl="1">
              <a:lnSpc>
                <a:spcPct val="100000"/>
              </a:lnSpc>
              <a:spcBef>
                <a:spcPts val="1400"/>
              </a:spcBef>
            </a:pPr>
            <a:r>
              <a:rPr lang="en-US" sz="1700" dirty="0">
                <a:solidFill>
                  <a:schemeClr val="tx1"/>
                </a:solidFill>
              </a:rPr>
              <a:t>Predictive analysis (Classification) </a:t>
            </a:r>
            <a:endParaRPr lang="en-US" sz="2200"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E5ACB31E-2EBA-4FD7-8825-5D429282D6FF}"/>
              </a:ext>
            </a:extLst>
          </p:cNvPr>
          <p:cNvSpPr txBox="1">
            <a:spLocks/>
          </p:cNvSpPr>
          <p:nvPr/>
        </p:nvSpPr>
        <p:spPr>
          <a:xfrm>
            <a:off x="6027811" y="1446028"/>
            <a:ext cx="4785501" cy="32535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tx1"/>
                </a:solidFill>
              </a:rPr>
              <a:t>Exploratory data analysis results </a:t>
            </a:r>
          </a:p>
          <a:p>
            <a:pPr lvl="1">
              <a:lnSpc>
                <a:spcPct val="100000"/>
              </a:lnSpc>
              <a:spcBef>
                <a:spcPts val="1400"/>
              </a:spcBef>
            </a:pPr>
            <a:r>
              <a:rPr lang="en-US" sz="1600" dirty="0">
                <a:solidFill>
                  <a:schemeClr val="tx1"/>
                </a:solidFill>
              </a:rPr>
              <a:t> Interactive analytics demo in screenshots</a:t>
            </a:r>
          </a:p>
          <a:p>
            <a:pPr lvl="1">
              <a:lnSpc>
                <a:spcPct val="100000"/>
              </a:lnSpc>
              <a:spcBef>
                <a:spcPts val="1400"/>
              </a:spcBef>
            </a:pPr>
            <a:r>
              <a:rPr lang="en-US" sz="1600" dirty="0">
                <a:solidFill>
                  <a:schemeClr val="tx1"/>
                </a:solidFill>
              </a:rPr>
              <a:t>  Predictive analysis results </a:t>
            </a:r>
            <a:endParaRPr lang="en-US"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1095"/>
            <a:ext cx="5502452" cy="5034083"/>
          </a:xfrm>
          <a:prstGeom prst="rect">
            <a:avLst/>
          </a:prstGeom>
        </p:spPr>
        <p:txBody>
          <a:bodyPr lIns="91440" tIns="45720" rIns="91440" bIns="45720" anchor="t">
            <a:normAutofit/>
          </a:bodyPr>
          <a:lstStyle/>
          <a:p>
            <a:pPr marL="0" indent="0">
              <a:lnSpc>
                <a:spcPct val="100000"/>
              </a:lnSpc>
              <a:spcBef>
                <a:spcPts val="1400"/>
              </a:spcBef>
              <a:buNone/>
            </a:pPr>
            <a:r>
              <a:rPr lang="en-US" sz="2400" b="1" dirty="0"/>
              <a:t>• Query</a:t>
            </a:r>
          </a:p>
          <a:p>
            <a:pPr marL="0" indent="0">
              <a:lnSpc>
                <a:spcPct val="100000"/>
              </a:lnSpc>
              <a:spcBef>
                <a:spcPts val="1400"/>
              </a:spcBef>
              <a:buNone/>
            </a:pPr>
            <a:endParaRPr lang="en-US" sz="2400" b="1" dirty="0"/>
          </a:p>
          <a:p>
            <a:pPr marL="0" indent="0">
              <a:lnSpc>
                <a:spcPct val="100000"/>
              </a:lnSpc>
              <a:spcBef>
                <a:spcPts val="1400"/>
              </a:spcBef>
              <a:buNone/>
            </a:pPr>
            <a:endParaRPr lang="en-US" sz="2400" b="1" dirty="0"/>
          </a:p>
          <a:p>
            <a:pPr marL="0" indent="0">
              <a:lnSpc>
                <a:spcPct val="100000"/>
              </a:lnSpc>
              <a:spcBef>
                <a:spcPts val="1400"/>
              </a:spcBef>
              <a:buNone/>
            </a:pPr>
            <a:endParaRPr lang="en-US" sz="2400" b="1" dirty="0"/>
          </a:p>
          <a:p>
            <a:pPr marL="0" indent="0">
              <a:lnSpc>
                <a:spcPct val="100000"/>
              </a:lnSpc>
              <a:spcBef>
                <a:spcPts val="1400"/>
              </a:spcBef>
              <a:buNone/>
            </a:pPr>
            <a:r>
              <a:rPr lang="en-US" sz="2400" b="1" dirty="0"/>
              <a:t>• Result</a:t>
            </a:r>
          </a:p>
          <a:p>
            <a:pPr marL="0" indent="0">
              <a:lnSpc>
                <a:spcPct val="100000"/>
              </a:lnSpc>
              <a:spcBef>
                <a:spcPts val="1400"/>
              </a:spcBef>
              <a:buNone/>
            </a:pPr>
            <a:endParaRPr lang="en-US" sz="2400" b="1"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C3CC7133-22DA-495E-B574-786C25B931B9}"/>
              </a:ext>
            </a:extLst>
          </p:cNvPr>
          <p:cNvSpPr txBox="1">
            <a:spLocks/>
          </p:cNvSpPr>
          <p:nvPr/>
        </p:nvSpPr>
        <p:spPr>
          <a:xfrm>
            <a:off x="7026440" y="1546355"/>
            <a:ext cx="4395549" cy="46306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 In the WHERE clause, filter the dataset to perform a search if Landing__outcome is Success (drone ship). </a:t>
            </a:r>
          </a:p>
          <a:p>
            <a:pPr marL="457200" lvl="1" indent="0">
              <a:lnSpc>
                <a:spcPct val="100000"/>
              </a:lnSpc>
              <a:spcBef>
                <a:spcPts val="1400"/>
              </a:spcBef>
              <a:buNone/>
            </a:pPr>
            <a:r>
              <a:rPr lang="en-US" dirty="0"/>
              <a:t>○ Using the AND operator to display a record if additional condition PAYLOAD_MASS__KG_ is between 4000 and 6000</a:t>
            </a:r>
            <a:r>
              <a:rPr lang="en-US" sz="1800" dirty="0"/>
              <a:t>.</a:t>
            </a:r>
            <a:endParaRPr lang="en-US" sz="28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F8DD4C50-E297-410B-A112-69AA1E29885E}"/>
              </a:ext>
            </a:extLst>
          </p:cNvPr>
          <p:cNvPicPr>
            <a:picLocks noChangeAspect="1"/>
          </p:cNvPicPr>
          <p:nvPr/>
        </p:nvPicPr>
        <p:blipFill>
          <a:blip r:embed="rId3"/>
          <a:stretch>
            <a:fillRect/>
          </a:stretch>
        </p:blipFill>
        <p:spPr>
          <a:xfrm>
            <a:off x="962524" y="2083496"/>
            <a:ext cx="6063917" cy="1590146"/>
          </a:xfrm>
          <a:prstGeom prst="rect">
            <a:avLst/>
          </a:prstGeom>
        </p:spPr>
      </p:pic>
      <p:pic>
        <p:nvPicPr>
          <p:cNvPr id="9" name="Picture 8">
            <a:extLst>
              <a:ext uri="{FF2B5EF4-FFF2-40B4-BE49-F238E27FC236}">
                <a16:creationId xmlns:a16="http://schemas.microsoft.com/office/drawing/2014/main" id="{45A39EE1-1373-4D95-A5E0-34A29B999805}"/>
              </a:ext>
            </a:extLst>
          </p:cNvPr>
          <p:cNvPicPr>
            <a:picLocks noChangeAspect="1"/>
          </p:cNvPicPr>
          <p:nvPr/>
        </p:nvPicPr>
        <p:blipFill>
          <a:blip r:embed="rId4"/>
          <a:stretch>
            <a:fillRect/>
          </a:stretch>
        </p:blipFill>
        <p:spPr>
          <a:xfrm>
            <a:off x="1158239" y="4280595"/>
            <a:ext cx="3119389" cy="18963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4191" y="1440617"/>
            <a:ext cx="5229726" cy="4351338"/>
          </a:xfrm>
          <a:prstGeom prst="rect">
            <a:avLst/>
          </a:prstGeom>
        </p:spPr>
        <p:txBody>
          <a:bodyPr>
            <a:normAutofit/>
          </a:bodyPr>
          <a:lstStyle/>
          <a:p>
            <a:pPr marL="0" indent="0">
              <a:lnSpc>
                <a:spcPct val="100000"/>
              </a:lnSpc>
              <a:spcBef>
                <a:spcPts val="1400"/>
              </a:spcBef>
              <a:buNone/>
            </a:pPr>
            <a:r>
              <a:rPr lang="en-US" sz="2400" b="1" dirty="0"/>
              <a:t>•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1" dirty="0"/>
              <a:t>•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61810377-2D96-48F5-8823-0DEEAAC056BE}"/>
              </a:ext>
            </a:extLst>
          </p:cNvPr>
          <p:cNvSpPr txBox="1">
            <a:spLocks/>
          </p:cNvSpPr>
          <p:nvPr/>
        </p:nvSpPr>
        <p:spPr>
          <a:xfrm>
            <a:off x="6845968" y="1546355"/>
            <a:ext cx="4507832"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600" dirty="0"/>
              <a:t>• Using the COUNT() function to calculate the total number of columns. </a:t>
            </a:r>
          </a:p>
          <a:p>
            <a:pPr marL="0" indent="0">
              <a:lnSpc>
                <a:spcPct val="100000"/>
              </a:lnSpc>
              <a:spcBef>
                <a:spcPts val="1400"/>
              </a:spcBef>
              <a:buFont typeface="Arial" panose="020B0604020202020204" pitchFamily="34" charset="0"/>
              <a:buNone/>
            </a:pPr>
            <a:r>
              <a:rPr lang="en-US" sz="2600" dirty="0"/>
              <a:t>• Using the GROUP BY statement, groups rows that have the same values into summary rows to find the total number in each Mission_outcome. </a:t>
            </a:r>
          </a:p>
          <a:p>
            <a:pPr marL="0" indent="0">
              <a:lnSpc>
                <a:spcPct val="100000"/>
              </a:lnSpc>
              <a:spcBef>
                <a:spcPts val="1400"/>
              </a:spcBef>
              <a:buFont typeface="Arial" panose="020B0604020202020204" pitchFamily="34" charset="0"/>
              <a:buNone/>
            </a:pPr>
            <a:r>
              <a:rPr lang="en-US" sz="2600" dirty="0"/>
              <a:t>• According to the result, SpaceX seems to have successfully completed nearly 99% of its missions.</a:t>
            </a:r>
            <a:endParaRPr lang="en-US" sz="3900" b="1" dirty="0"/>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0E9B08B-CAA4-4A9C-84E7-33FD9C98518C}"/>
              </a:ext>
            </a:extLst>
          </p:cNvPr>
          <p:cNvPicPr>
            <a:picLocks noChangeAspect="1"/>
          </p:cNvPicPr>
          <p:nvPr/>
        </p:nvPicPr>
        <p:blipFill>
          <a:blip r:embed="rId3"/>
          <a:stretch>
            <a:fillRect/>
          </a:stretch>
        </p:blipFill>
        <p:spPr>
          <a:xfrm>
            <a:off x="898359" y="1899352"/>
            <a:ext cx="5762359" cy="1327531"/>
          </a:xfrm>
          <a:prstGeom prst="rect">
            <a:avLst/>
          </a:prstGeom>
        </p:spPr>
      </p:pic>
      <p:pic>
        <p:nvPicPr>
          <p:cNvPr id="9" name="Picture 8">
            <a:extLst>
              <a:ext uri="{FF2B5EF4-FFF2-40B4-BE49-F238E27FC236}">
                <a16:creationId xmlns:a16="http://schemas.microsoft.com/office/drawing/2014/main" id="{B81CE74B-C8C5-4906-BD6C-5A1B08EF0585}"/>
              </a:ext>
            </a:extLst>
          </p:cNvPr>
          <p:cNvPicPr>
            <a:picLocks noChangeAspect="1"/>
          </p:cNvPicPr>
          <p:nvPr/>
        </p:nvPicPr>
        <p:blipFill>
          <a:blip r:embed="rId4"/>
          <a:stretch>
            <a:fillRect/>
          </a:stretch>
        </p:blipFill>
        <p:spPr>
          <a:xfrm>
            <a:off x="1007656" y="4049145"/>
            <a:ext cx="4986907" cy="17267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1453" y="1568710"/>
            <a:ext cx="4267199" cy="4351338"/>
          </a:xfrm>
          <a:prstGeom prst="rect">
            <a:avLst/>
          </a:prstGeom>
        </p:spPr>
        <p:txBody>
          <a:bodyPr>
            <a:normAutofit/>
          </a:bodyPr>
          <a:lstStyle/>
          <a:p>
            <a:pPr marL="0" indent="0">
              <a:lnSpc>
                <a:spcPct val="100000"/>
              </a:lnSpc>
              <a:spcBef>
                <a:spcPts val="1400"/>
              </a:spcBef>
              <a:buNone/>
            </a:pPr>
            <a:r>
              <a:rPr lang="en-US" sz="2400" b="1" dirty="0"/>
              <a:t>• 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EE9A2F8E-F7C3-4171-B82A-37C3703DE213}"/>
              </a:ext>
            </a:extLst>
          </p:cNvPr>
          <p:cNvSpPr txBox="1">
            <a:spLocks/>
          </p:cNvSpPr>
          <p:nvPr/>
        </p:nvSpPr>
        <p:spPr>
          <a:xfrm>
            <a:off x="770011" y="1546355"/>
            <a:ext cx="6047884" cy="20601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b="1" dirty="0"/>
              <a:t>• Query</a:t>
            </a:r>
          </a:p>
          <a:p>
            <a:pPr marL="0" indent="0">
              <a:lnSpc>
                <a:spcPct val="100000"/>
              </a:lnSpc>
              <a:spcBef>
                <a:spcPts val="1400"/>
              </a:spcBef>
              <a:buFont typeface="Arial" panose="020B0604020202020204" pitchFamily="34" charset="0"/>
              <a:buNone/>
            </a:pPr>
            <a:endParaRPr lang="en-US" sz="2400" b="1" dirty="0"/>
          </a:p>
          <a:p>
            <a:pPr marL="0" indent="0">
              <a:lnSpc>
                <a:spcPct val="100000"/>
              </a:lnSpc>
              <a:spcBef>
                <a:spcPts val="1400"/>
              </a:spcBef>
              <a:buFont typeface="Arial" panose="020B0604020202020204" pitchFamily="34" charset="0"/>
              <a:buNone/>
            </a:pPr>
            <a:endParaRPr lang="en-US" sz="2400" b="1" dirty="0"/>
          </a:p>
          <a:p>
            <a:pPr marL="0" indent="0">
              <a:lnSpc>
                <a:spcPct val="100000"/>
              </a:lnSpc>
              <a:spcBef>
                <a:spcPts val="1400"/>
              </a:spcBef>
              <a:buFont typeface="Arial" panose="020B0604020202020204" pitchFamily="34" charset="0"/>
              <a:buNone/>
            </a:pPr>
            <a:r>
              <a:rPr lang="en-US" sz="2400" b="1" dirty="0"/>
              <a:t> </a:t>
            </a:r>
            <a:endParaRPr lang="en-US" sz="3200" b="1"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A4C8681-A0D2-4BD5-9EE1-3B4C7A6A6AD5}"/>
              </a:ext>
            </a:extLst>
          </p:cNvPr>
          <p:cNvPicPr>
            <a:picLocks noChangeAspect="1"/>
          </p:cNvPicPr>
          <p:nvPr/>
        </p:nvPicPr>
        <p:blipFill>
          <a:blip r:embed="rId3"/>
          <a:stretch>
            <a:fillRect/>
          </a:stretch>
        </p:blipFill>
        <p:spPr>
          <a:xfrm>
            <a:off x="939834" y="2026240"/>
            <a:ext cx="5503794" cy="1580297"/>
          </a:xfrm>
          <a:prstGeom prst="rect">
            <a:avLst/>
          </a:prstGeom>
        </p:spPr>
      </p:pic>
      <p:pic>
        <p:nvPicPr>
          <p:cNvPr id="9" name="Picture 8">
            <a:extLst>
              <a:ext uri="{FF2B5EF4-FFF2-40B4-BE49-F238E27FC236}">
                <a16:creationId xmlns:a16="http://schemas.microsoft.com/office/drawing/2014/main" id="{6CD77928-79C7-40FC-AF5F-3C836AB0AC81}"/>
              </a:ext>
            </a:extLst>
          </p:cNvPr>
          <p:cNvPicPr>
            <a:picLocks noChangeAspect="1"/>
          </p:cNvPicPr>
          <p:nvPr/>
        </p:nvPicPr>
        <p:blipFill>
          <a:blip r:embed="rId4"/>
          <a:stretch>
            <a:fillRect/>
          </a:stretch>
        </p:blipFill>
        <p:spPr>
          <a:xfrm>
            <a:off x="7795770" y="2173934"/>
            <a:ext cx="3456396" cy="4145416"/>
          </a:xfrm>
          <a:prstGeom prst="rect">
            <a:avLst/>
          </a:prstGeom>
        </p:spPr>
      </p:pic>
      <p:sp>
        <p:nvSpPr>
          <p:cNvPr id="10" name="Content Placeholder 4">
            <a:extLst>
              <a:ext uri="{FF2B5EF4-FFF2-40B4-BE49-F238E27FC236}">
                <a16:creationId xmlns:a16="http://schemas.microsoft.com/office/drawing/2014/main" id="{770AC05F-2AB4-450F-95E2-0D04E5EC6E75}"/>
              </a:ext>
            </a:extLst>
          </p:cNvPr>
          <p:cNvSpPr txBox="1">
            <a:spLocks/>
          </p:cNvSpPr>
          <p:nvPr/>
        </p:nvSpPr>
        <p:spPr>
          <a:xfrm>
            <a:off x="770011" y="3859865"/>
            <a:ext cx="7025758" cy="25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t>• Using a subquery, first, find the maximum value of the payload by using MAX() function, and second, filter the dataset to perform a search if PAYLOAD_MASS__KG_ is the maximum value of the payload. </a:t>
            </a:r>
          </a:p>
          <a:p>
            <a:pPr marL="0" indent="0">
              <a:lnSpc>
                <a:spcPct val="100000"/>
              </a:lnSpc>
              <a:spcBef>
                <a:spcPts val="1400"/>
              </a:spcBef>
              <a:buFont typeface="Arial" panose="020B0604020202020204" pitchFamily="34" charset="0"/>
              <a:buNone/>
            </a:pPr>
            <a:r>
              <a:rPr lang="en-US" sz="2200" dirty="0"/>
              <a:t>• According to the result, version F9 B5 B10xx.x boosters could carried the maximum payload.</a:t>
            </a:r>
            <a:endParaRPr lang="en-US" sz="3200" b="1" dirty="0"/>
          </a:p>
          <a:p>
            <a:pPr marL="0" indent="0">
              <a:lnSpc>
                <a:spcPct val="100000"/>
              </a:lnSpc>
              <a:spcBef>
                <a:spcPts val="1400"/>
              </a:spcBef>
              <a:buFont typeface="Arial" panose="020B0604020202020204" pitchFamily="34" charset="0"/>
              <a:buNone/>
            </a:pPr>
            <a:endParaRPr lang="en-US" sz="2400" b="1" dirty="0"/>
          </a:p>
          <a:p>
            <a:pPr marL="0" indent="0">
              <a:lnSpc>
                <a:spcPct val="100000"/>
              </a:lnSpc>
              <a:spcBef>
                <a:spcPts val="1400"/>
              </a:spcBef>
              <a:buFont typeface="Arial" panose="020B0604020202020204" pitchFamily="34" charset="0"/>
              <a:buNone/>
            </a:pPr>
            <a:endParaRPr lang="en-US" sz="3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911"/>
            <a:ext cx="4812642" cy="4540668"/>
          </a:xfrm>
          <a:prstGeom prst="rect">
            <a:avLst/>
          </a:prstGeom>
        </p:spPr>
        <p:txBody>
          <a:bodyPr lIns="91440" tIns="45720" rIns="91440" bIns="45720" anchor="t">
            <a:normAutofit/>
          </a:bodyPr>
          <a:lstStyle/>
          <a:p>
            <a:pPr marL="0" indent="0">
              <a:lnSpc>
                <a:spcPct val="100000"/>
              </a:lnSpc>
              <a:spcBef>
                <a:spcPts val="1400"/>
              </a:spcBef>
              <a:buNone/>
            </a:pPr>
            <a:r>
              <a:rPr lang="en-US" sz="2800" b="1" dirty="0"/>
              <a:t>• </a:t>
            </a:r>
            <a:r>
              <a:rPr lang="en-US" sz="2400" b="1" dirty="0"/>
              <a:t>Query</a:t>
            </a:r>
            <a:endParaRPr lang="en-US" sz="2800" b="1" dirty="0"/>
          </a:p>
          <a:p>
            <a:pPr marL="0" indent="0">
              <a:lnSpc>
                <a:spcPct val="100000"/>
              </a:lnSpc>
              <a:spcBef>
                <a:spcPts val="1400"/>
              </a:spcBef>
              <a:buNone/>
            </a:pPr>
            <a:endParaRPr lang="en-US" b="1" dirty="0"/>
          </a:p>
          <a:p>
            <a:pPr marL="0" indent="0">
              <a:lnSpc>
                <a:spcPct val="100000"/>
              </a:lnSpc>
              <a:spcBef>
                <a:spcPts val="1400"/>
              </a:spcBef>
              <a:buNone/>
            </a:pPr>
            <a:endParaRPr lang="en-US" b="1" dirty="0"/>
          </a:p>
          <a:p>
            <a:pPr marL="0" indent="0">
              <a:lnSpc>
                <a:spcPct val="100000"/>
              </a:lnSpc>
              <a:spcBef>
                <a:spcPts val="1400"/>
              </a:spcBef>
              <a:buNone/>
            </a:pPr>
            <a:endParaRPr lang="en-US" sz="2800" b="1" dirty="0"/>
          </a:p>
          <a:p>
            <a:pPr marL="0" indent="0">
              <a:lnSpc>
                <a:spcPct val="100000"/>
              </a:lnSpc>
              <a:spcBef>
                <a:spcPts val="1400"/>
              </a:spcBef>
              <a:buNone/>
            </a:pPr>
            <a:r>
              <a:rPr lang="en-US" sz="2800" b="1" dirty="0"/>
              <a:t>• </a:t>
            </a:r>
            <a:r>
              <a:rPr lang="en-US" sz="2400" b="1" dirty="0"/>
              <a:t>Result</a:t>
            </a:r>
            <a:endParaRPr lang="en-US" sz="2800" b="1" dirty="0"/>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BED89F84-8811-4B7E-8E31-BF142A2612AA}"/>
              </a:ext>
            </a:extLst>
          </p:cNvPr>
          <p:cNvSpPr txBox="1">
            <a:spLocks/>
          </p:cNvSpPr>
          <p:nvPr/>
        </p:nvSpPr>
        <p:spPr>
          <a:xfrm>
            <a:off x="6793830" y="1544503"/>
            <a:ext cx="4676285" cy="496232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3200" dirty="0"/>
              <a:t>• In the WHERE clause, filter the dataset to perform a search if Landing__outcome is Failure (drone ship). </a:t>
            </a:r>
          </a:p>
          <a:p>
            <a:pPr marL="457200" lvl="1" indent="0">
              <a:lnSpc>
                <a:spcPct val="100000"/>
              </a:lnSpc>
              <a:spcBef>
                <a:spcPts val="1400"/>
              </a:spcBef>
              <a:buNone/>
            </a:pPr>
            <a:r>
              <a:rPr lang="en-US" sz="2800" dirty="0"/>
              <a:t>○ Using the AND operator to display a record if additional condition YEAR is 2015. </a:t>
            </a:r>
          </a:p>
          <a:p>
            <a:pPr marL="0" indent="0">
              <a:lnSpc>
                <a:spcPct val="100000"/>
              </a:lnSpc>
              <a:spcBef>
                <a:spcPts val="1400"/>
              </a:spcBef>
              <a:buNone/>
            </a:pPr>
            <a:r>
              <a:rPr lang="en-US" sz="3200" dirty="0"/>
              <a:t>• In 2015, there were two landing failures on drone ships.</a:t>
            </a:r>
            <a:endParaRPr lang="en-US" sz="3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9F769429-1AA3-4B35-8DDC-B670ABBA27BD}"/>
              </a:ext>
            </a:extLst>
          </p:cNvPr>
          <p:cNvPicPr>
            <a:picLocks noChangeAspect="1"/>
          </p:cNvPicPr>
          <p:nvPr/>
        </p:nvPicPr>
        <p:blipFill>
          <a:blip r:embed="rId3"/>
          <a:stretch>
            <a:fillRect/>
          </a:stretch>
        </p:blipFill>
        <p:spPr>
          <a:xfrm>
            <a:off x="921720" y="1869464"/>
            <a:ext cx="5968353" cy="1383073"/>
          </a:xfrm>
          <a:prstGeom prst="rect">
            <a:avLst/>
          </a:prstGeom>
        </p:spPr>
      </p:pic>
      <p:pic>
        <p:nvPicPr>
          <p:cNvPr id="9" name="Picture 8">
            <a:extLst>
              <a:ext uri="{FF2B5EF4-FFF2-40B4-BE49-F238E27FC236}">
                <a16:creationId xmlns:a16="http://schemas.microsoft.com/office/drawing/2014/main" id="{908CE9A2-9128-4F3A-B8EF-DF60485FE5C0}"/>
              </a:ext>
            </a:extLst>
          </p:cNvPr>
          <p:cNvPicPr>
            <a:picLocks noChangeAspect="1"/>
          </p:cNvPicPr>
          <p:nvPr/>
        </p:nvPicPr>
        <p:blipFill>
          <a:blip r:embed="rId4"/>
          <a:stretch>
            <a:fillRect/>
          </a:stretch>
        </p:blipFill>
        <p:spPr>
          <a:xfrm>
            <a:off x="921720" y="4459146"/>
            <a:ext cx="4885946" cy="11235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2221" y="1440615"/>
            <a:ext cx="4523874" cy="1988385"/>
          </a:xfrm>
          <a:prstGeom prst="rect">
            <a:avLst/>
          </a:prstGeom>
        </p:spPr>
        <p:txBody>
          <a:bodyPr lIns="91440" tIns="45720" rIns="91440" bIns="45720" anchor="t"/>
          <a:lstStyle/>
          <a:p>
            <a:pPr marL="0" indent="0">
              <a:lnSpc>
                <a:spcPct val="100000"/>
              </a:lnSpc>
              <a:spcBef>
                <a:spcPts val="1400"/>
              </a:spcBef>
              <a:buNone/>
            </a:pPr>
            <a:r>
              <a:rPr lang="en-US" b="1" dirty="0"/>
              <a:t>• </a:t>
            </a:r>
            <a:r>
              <a:rPr lang="en-US" sz="2400" b="1" dirty="0"/>
              <a:t>Query</a:t>
            </a:r>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800" b="1" dirty="0"/>
          </a:p>
          <a:p>
            <a:pPr marL="0" indent="0">
              <a:lnSpc>
                <a:spcPct val="100000"/>
              </a:lnSpc>
              <a:spcBef>
                <a:spcPts val="1400"/>
              </a:spcBef>
              <a:buNone/>
            </a:pPr>
            <a:endParaRPr lang="en-US" sz="2400" b="1"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4AC3CC6C-DDC1-42EA-8E60-532FF52BA3ED}"/>
              </a:ext>
            </a:extLst>
          </p:cNvPr>
          <p:cNvSpPr txBox="1">
            <a:spLocks/>
          </p:cNvSpPr>
          <p:nvPr/>
        </p:nvSpPr>
        <p:spPr>
          <a:xfrm>
            <a:off x="6761737" y="1253331"/>
            <a:ext cx="4259189" cy="2175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41555F-F329-4000-AE1C-722018F1E8BD}"/>
              </a:ext>
            </a:extLst>
          </p:cNvPr>
          <p:cNvPicPr>
            <a:picLocks noChangeAspect="1"/>
          </p:cNvPicPr>
          <p:nvPr/>
        </p:nvPicPr>
        <p:blipFill>
          <a:blip r:embed="rId3"/>
          <a:stretch>
            <a:fillRect/>
          </a:stretch>
        </p:blipFill>
        <p:spPr>
          <a:xfrm>
            <a:off x="997908" y="1999276"/>
            <a:ext cx="5499143" cy="1429724"/>
          </a:xfrm>
          <a:prstGeom prst="rect">
            <a:avLst/>
          </a:prstGeom>
        </p:spPr>
      </p:pic>
      <p:sp>
        <p:nvSpPr>
          <p:cNvPr id="8" name="Content Placeholder 4">
            <a:extLst>
              <a:ext uri="{FF2B5EF4-FFF2-40B4-BE49-F238E27FC236}">
                <a16:creationId xmlns:a16="http://schemas.microsoft.com/office/drawing/2014/main" id="{B08121AA-8741-4A02-BA0D-E0C26FE17EF5}"/>
              </a:ext>
            </a:extLst>
          </p:cNvPr>
          <p:cNvSpPr txBox="1">
            <a:spLocks/>
          </p:cNvSpPr>
          <p:nvPr/>
        </p:nvSpPr>
        <p:spPr>
          <a:xfrm>
            <a:off x="842221" y="4363243"/>
            <a:ext cx="4259189" cy="2175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a16="http://schemas.microsoft.com/office/drawing/2014/main" id="{A0DA3477-99E0-4745-8A00-9F4D159A9FB8}"/>
              </a:ext>
            </a:extLst>
          </p:cNvPr>
          <p:cNvSpPr txBox="1">
            <a:spLocks/>
          </p:cNvSpPr>
          <p:nvPr/>
        </p:nvSpPr>
        <p:spPr>
          <a:xfrm>
            <a:off x="837489" y="3545304"/>
            <a:ext cx="5499142" cy="296152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t>• In the WHERE clause, filter the dataset to perform a search if the date is between 2010-06-04 and 2017-03-20. </a:t>
            </a:r>
          </a:p>
          <a:p>
            <a:pPr marL="0" indent="0">
              <a:lnSpc>
                <a:spcPct val="100000"/>
              </a:lnSpc>
              <a:spcBef>
                <a:spcPts val="1400"/>
              </a:spcBef>
              <a:buNone/>
            </a:pPr>
            <a:r>
              <a:rPr lang="en-US" sz="2000" dirty="0"/>
              <a:t>• Using the ORDER BY keyword to sort the records by total number of landing, and using DESC keyword to sort the records in descending order. </a:t>
            </a:r>
          </a:p>
          <a:p>
            <a:pPr marL="0" indent="0">
              <a:lnSpc>
                <a:spcPct val="100000"/>
              </a:lnSpc>
              <a:spcBef>
                <a:spcPts val="1400"/>
              </a:spcBef>
              <a:buNone/>
            </a:pPr>
            <a:r>
              <a:rPr lang="en-US" sz="2000" dirty="0"/>
              <a:t>• According to the results, the number of successes and failures between 2010-06-04 and 2017-03-20 was similar.</a:t>
            </a:r>
            <a:endParaRPr lang="en-US" sz="3200" b="1" dirty="0"/>
          </a:p>
        </p:txBody>
      </p:sp>
      <p:pic>
        <p:nvPicPr>
          <p:cNvPr id="11" name="Picture 10">
            <a:extLst>
              <a:ext uri="{FF2B5EF4-FFF2-40B4-BE49-F238E27FC236}">
                <a16:creationId xmlns:a16="http://schemas.microsoft.com/office/drawing/2014/main" id="{81FB7A5F-84FD-492D-A577-DD70C12F93AB}"/>
              </a:ext>
            </a:extLst>
          </p:cNvPr>
          <p:cNvPicPr>
            <a:picLocks noChangeAspect="1"/>
          </p:cNvPicPr>
          <p:nvPr/>
        </p:nvPicPr>
        <p:blipFill>
          <a:blip r:embed="rId4"/>
          <a:stretch>
            <a:fillRect/>
          </a:stretch>
        </p:blipFill>
        <p:spPr>
          <a:xfrm>
            <a:off x="6825907" y="2221352"/>
            <a:ext cx="4459704" cy="3841974"/>
          </a:xfrm>
          <a:prstGeom prst="rect">
            <a:avLst/>
          </a:prstGeom>
        </p:spPr>
      </p:pic>
      <p:sp>
        <p:nvSpPr>
          <p:cNvPr id="14" name="Content Placeholder 4">
            <a:extLst>
              <a:ext uri="{FF2B5EF4-FFF2-40B4-BE49-F238E27FC236}">
                <a16:creationId xmlns:a16="http://schemas.microsoft.com/office/drawing/2014/main" id="{BF77C36D-CF1B-41ED-AF58-21CAD8EE421F}"/>
              </a:ext>
            </a:extLst>
          </p:cNvPr>
          <p:cNvSpPr txBox="1">
            <a:spLocks/>
          </p:cNvSpPr>
          <p:nvPr/>
        </p:nvSpPr>
        <p:spPr>
          <a:xfrm>
            <a:off x="6609341" y="1612232"/>
            <a:ext cx="4368184" cy="7133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t>• Result</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08759" y="1509354"/>
            <a:ext cx="3689683" cy="4602687"/>
          </a:xfrm>
          <a:prstGeom prst="rect">
            <a:avLst/>
          </a:prstGeom>
        </p:spPr>
        <p:txBody>
          <a:bodyPr lIns="91440" tIns="45720" rIns="91440" bIns="45720" anchor="t">
            <a:normAutofit/>
          </a:bodyPr>
          <a:lstStyle/>
          <a:p>
            <a:pPr marL="0" indent="0">
              <a:buNone/>
            </a:pPr>
            <a:r>
              <a:rPr lang="en-US" sz="4000" dirty="0"/>
              <a:t>• The left map shows all SpaceX launch sites. </a:t>
            </a:r>
          </a:p>
          <a:p>
            <a:pPr marL="0" indent="0">
              <a:buNone/>
            </a:pPr>
            <a:r>
              <a:rPr lang="en-US" sz="4000" dirty="0"/>
              <a:t>• As can be seen on the map, all launch sites are near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Locations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CF082A5-A909-4A43-990C-A45FF1D9CF28}"/>
              </a:ext>
            </a:extLst>
          </p:cNvPr>
          <p:cNvPicPr>
            <a:picLocks noChangeAspect="1"/>
          </p:cNvPicPr>
          <p:nvPr/>
        </p:nvPicPr>
        <p:blipFill>
          <a:blip r:embed="rId3"/>
          <a:stretch>
            <a:fillRect/>
          </a:stretch>
        </p:blipFill>
        <p:spPr>
          <a:xfrm>
            <a:off x="721893" y="1509355"/>
            <a:ext cx="6817895" cy="50358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6053" y="1466112"/>
            <a:ext cx="5017167" cy="1429079"/>
          </a:xfrm>
          <a:prstGeom prst="rect">
            <a:avLst/>
          </a:prstGeom>
        </p:spPr>
        <p:txBody>
          <a:bodyPr lIns="91440" tIns="45720" rIns="91440" bIns="45720" anchor="t">
            <a:normAutofit fontScale="92500"/>
          </a:bodyPr>
          <a:lstStyle/>
          <a:p>
            <a:pPr marL="0" indent="0">
              <a:lnSpc>
                <a:spcPct val="100000"/>
              </a:lnSpc>
              <a:spcBef>
                <a:spcPts val="1400"/>
              </a:spcBef>
              <a:buNone/>
            </a:pPr>
            <a:r>
              <a:rPr lang="en-US" dirty="0"/>
              <a:t>• By clicking on the marker clusters, successful landing (green) or failed landing (red) are displayed.</a:t>
            </a:r>
            <a:endParaRPr lang="en-US" sz="36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Color-labeled Launch Outcomes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4712EEB-67FE-4C9D-A506-517F18FA5B67}"/>
              </a:ext>
            </a:extLst>
          </p:cNvPr>
          <p:cNvPicPr>
            <a:picLocks noChangeAspect="1"/>
          </p:cNvPicPr>
          <p:nvPr/>
        </p:nvPicPr>
        <p:blipFill>
          <a:blip r:embed="rId3"/>
          <a:stretch>
            <a:fillRect/>
          </a:stretch>
        </p:blipFill>
        <p:spPr>
          <a:xfrm>
            <a:off x="5903496" y="1440664"/>
            <a:ext cx="5502451" cy="4703461"/>
          </a:xfrm>
          <a:prstGeom prst="rect">
            <a:avLst/>
          </a:prstGeom>
        </p:spPr>
      </p:pic>
      <p:pic>
        <p:nvPicPr>
          <p:cNvPr id="7" name="Picture 6">
            <a:extLst>
              <a:ext uri="{FF2B5EF4-FFF2-40B4-BE49-F238E27FC236}">
                <a16:creationId xmlns:a16="http://schemas.microsoft.com/office/drawing/2014/main" id="{CB3EA95B-A751-4650-94A2-7C8AA2CD6811}"/>
              </a:ext>
            </a:extLst>
          </p:cNvPr>
          <p:cNvPicPr>
            <a:picLocks noChangeAspect="1"/>
          </p:cNvPicPr>
          <p:nvPr/>
        </p:nvPicPr>
        <p:blipFill>
          <a:blip r:embed="rId4"/>
          <a:stretch>
            <a:fillRect/>
          </a:stretch>
        </p:blipFill>
        <p:spPr>
          <a:xfrm>
            <a:off x="1042727" y="3069626"/>
            <a:ext cx="4219084" cy="30724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5726" y="5429600"/>
            <a:ext cx="10258947" cy="100438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600" dirty="0"/>
              <a:t>• It can be found that the launch site is close to railways and highways for transportation of equipment or personnel, and is also close to coastline and relatively far from the cities so that launch failure does not pose a threat</a:t>
            </a:r>
            <a:endParaRPr lang="en-US" sz="3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Proximities of Launch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8E85AD1-4F10-4DB4-9C30-BE9800DA3F48}"/>
              </a:ext>
            </a:extLst>
          </p:cNvPr>
          <p:cNvPicPr>
            <a:picLocks noChangeAspect="1"/>
          </p:cNvPicPr>
          <p:nvPr/>
        </p:nvPicPr>
        <p:blipFill>
          <a:blip r:embed="rId3"/>
          <a:stretch>
            <a:fillRect/>
          </a:stretch>
        </p:blipFill>
        <p:spPr>
          <a:xfrm>
            <a:off x="770011" y="1322918"/>
            <a:ext cx="5069316" cy="3954935"/>
          </a:xfrm>
          <a:prstGeom prst="rect">
            <a:avLst/>
          </a:prstGeom>
        </p:spPr>
      </p:pic>
      <p:pic>
        <p:nvPicPr>
          <p:cNvPr id="7" name="Picture 6">
            <a:extLst>
              <a:ext uri="{FF2B5EF4-FFF2-40B4-BE49-F238E27FC236}">
                <a16:creationId xmlns:a16="http://schemas.microsoft.com/office/drawing/2014/main" id="{633CA3F9-A51C-446C-8B5F-0C60116A0C80}"/>
              </a:ext>
            </a:extLst>
          </p:cNvPr>
          <p:cNvPicPr>
            <a:picLocks noChangeAspect="1"/>
          </p:cNvPicPr>
          <p:nvPr/>
        </p:nvPicPr>
        <p:blipFill>
          <a:blip r:embed="rId4"/>
          <a:stretch>
            <a:fillRect/>
          </a:stretch>
        </p:blipFill>
        <p:spPr>
          <a:xfrm>
            <a:off x="6144114" y="1322918"/>
            <a:ext cx="5069316" cy="39549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97172"/>
            <a:ext cx="10399485" cy="4728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tx1"/>
                </a:solidFill>
              </a:rPr>
              <a:t>Project background and context </a:t>
            </a:r>
          </a:p>
          <a:p>
            <a:pPr lvl="1">
              <a:spcBef>
                <a:spcPts val="1400"/>
              </a:spcBef>
            </a:pPr>
            <a:r>
              <a:rPr lang="en-US" sz="1600" dirty="0">
                <a:solidFill>
                  <a:schemeClr val="tx1"/>
                </a:solidFill>
              </a:rPr>
              <a:t>     The era of commercial space has arrived, and there are several companies that are making space travel affordable for everyone. Perhaps the most successful of them is SpaceX, and one of the reasons is that their rocket launch is relatively inexpensive. </a:t>
            </a:r>
          </a:p>
          <a:p>
            <a:pPr lvl="1">
              <a:spcBef>
                <a:spcPts val="1400"/>
              </a:spcBef>
            </a:pPr>
            <a:r>
              <a:rPr lang="en-US" sz="1600" dirty="0">
                <a:solidFill>
                  <a:schemeClr val="tx1"/>
                </a:solidFill>
              </a:rPr>
              <a:t>     SpaceX advertises Falcon 9 rocket launches on its website, with a cost of 62 million dollars; other providers cost upward of 165 million dollars each, much of the savings is because SpaceX can reuse the first stage.</a:t>
            </a:r>
          </a:p>
          <a:p>
            <a:pPr lvl="1">
              <a:spcBef>
                <a:spcPts val="1400"/>
              </a:spcBef>
            </a:pPr>
            <a:r>
              <a:rPr lang="en-US" sz="1600" dirty="0">
                <a:solidFill>
                  <a:schemeClr val="tx1"/>
                </a:solidFill>
              </a:rPr>
              <a:t>    Therefore, we will predict if the Falcon 9 first stage will land successfully. If we can determine if the first stage will land, we can determine the cost of a launch. This information can be used if an alternate company wants to bid against SpaceX for a rocket launch. </a:t>
            </a:r>
          </a:p>
          <a:p>
            <a:pPr marL="0" indent="0">
              <a:spcBef>
                <a:spcPts val="1400"/>
              </a:spcBef>
              <a:buNone/>
            </a:pPr>
            <a:endParaRPr lang="en-US" sz="1600" dirty="0">
              <a:solidFill>
                <a:schemeClr val="tx1"/>
              </a:solidFill>
            </a:endParaRPr>
          </a:p>
          <a:p>
            <a:pPr>
              <a:spcBef>
                <a:spcPts val="1400"/>
              </a:spcBef>
            </a:pPr>
            <a:r>
              <a:rPr lang="en-US" sz="2400" dirty="0">
                <a:solidFill>
                  <a:schemeClr val="tx1"/>
                </a:solidFill>
              </a:rPr>
              <a:t>Problems you want to find answers</a:t>
            </a:r>
          </a:p>
          <a:p>
            <a:pPr lvl="1">
              <a:spcBef>
                <a:spcPts val="1400"/>
              </a:spcBef>
            </a:pPr>
            <a:r>
              <a:rPr lang="en-US" sz="1600" dirty="0">
                <a:solidFill>
                  <a:schemeClr val="tx1"/>
                </a:solidFill>
              </a:rPr>
              <a:t> Correlations between each rocket variables and successful landing rate.</a:t>
            </a:r>
            <a:endParaRPr lang="en-US" sz="2800" dirty="0">
              <a:solidFill>
                <a:schemeClr val="tx1"/>
              </a:solidFill>
            </a:endParaRPr>
          </a:p>
          <a:p>
            <a:pPr lvl="1">
              <a:spcBef>
                <a:spcPts val="1400"/>
              </a:spcBef>
            </a:pPr>
            <a:r>
              <a:rPr lang="en-US" sz="1600" dirty="0">
                <a:solidFill>
                  <a:schemeClr val="tx1"/>
                </a:solidFill>
              </a:rPr>
              <a:t> Conditions to get the best results and ensure the best successful landing rate.</a:t>
            </a:r>
            <a:endParaRPr lang="en-US"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42484" y="1456656"/>
            <a:ext cx="4507832" cy="4862693"/>
          </a:xfrm>
          <a:prstGeom prst="rect">
            <a:avLst/>
          </a:prstGeom>
        </p:spPr>
        <p:txBody>
          <a:bodyPr lIns="91440" tIns="45720" rIns="91440" bIns="45720" anchor="t">
            <a:normAutofit/>
          </a:bodyPr>
          <a:lstStyle/>
          <a:p>
            <a:pPr marL="0" indent="0">
              <a:lnSpc>
                <a:spcPct val="100000"/>
              </a:lnSpc>
              <a:spcBef>
                <a:spcPts val="1400"/>
              </a:spcBef>
              <a:buNone/>
            </a:pPr>
            <a:r>
              <a:rPr lang="en-US" dirty="0"/>
              <a:t>• KSLC-39A records the most launch success among all sites. </a:t>
            </a:r>
          </a:p>
          <a:p>
            <a:pPr marL="0" indent="0">
              <a:lnSpc>
                <a:spcPct val="100000"/>
              </a:lnSpc>
              <a:spcBef>
                <a:spcPts val="1400"/>
              </a:spcBef>
              <a:buNone/>
            </a:pPr>
            <a:r>
              <a:rPr lang="en-US" dirty="0"/>
              <a:t>• The VAFB SLC-4E has the fewest launch success, possibly because: </a:t>
            </a:r>
          </a:p>
          <a:p>
            <a:pPr marL="457200" lvl="1" indent="0">
              <a:lnSpc>
                <a:spcPct val="100000"/>
              </a:lnSpc>
              <a:spcBef>
                <a:spcPts val="1400"/>
              </a:spcBef>
              <a:buNone/>
            </a:pPr>
            <a:r>
              <a:rPr lang="en-US" sz="2000" dirty="0"/>
              <a:t>○ the data sample is small, or </a:t>
            </a:r>
          </a:p>
          <a:p>
            <a:pPr marL="457200" lvl="1" indent="0">
              <a:lnSpc>
                <a:spcPct val="100000"/>
              </a:lnSpc>
              <a:spcBef>
                <a:spcPts val="1400"/>
              </a:spcBef>
              <a:buNone/>
            </a:pPr>
            <a:r>
              <a:rPr lang="en-US" sz="2000" dirty="0"/>
              <a:t>○ because it is the only site located in California, so the launch difficulty on the west coast may be higher than on the east coast.</a:t>
            </a:r>
            <a:endParaRPr lang="en-US" sz="3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Total Success Launches By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A5D38F5-C50E-48CE-99BB-449AA44321A9}"/>
              </a:ext>
            </a:extLst>
          </p:cNvPr>
          <p:cNvPicPr>
            <a:picLocks noChangeAspect="1"/>
          </p:cNvPicPr>
          <p:nvPr/>
        </p:nvPicPr>
        <p:blipFill>
          <a:blip r:embed="rId3"/>
          <a:stretch>
            <a:fillRect/>
          </a:stretch>
        </p:blipFill>
        <p:spPr>
          <a:xfrm>
            <a:off x="770011" y="1456657"/>
            <a:ext cx="5983715" cy="45172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79368" y="1420562"/>
            <a:ext cx="4042621" cy="3055185"/>
          </a:xfrm>
          <a:prstGeom prst="rect">
            <a:avLst/>
          </a:prstGeom>
        </p:spPr>
        <p:txBody>
          <a:bodyPr lIns="91440" tIns="45720" rIns="91440" bIns="45720" anchor="t">
            <a:normAutofit/>
          </a:bodyPr>
          <a:lstStyle/>
          <a:p>
            <a:pPr marL="0" indent="0">
              <a:lnSpc>
                <a:spcPct val="100000"/>
              </a:lnSpc>
              <a:spcBef>
                <a:spcPts val="1400"/>
              </a:spcBef>
              <a:buNone/>
            </a:pPr>
            <a:r>
              <a:rPr lang="en-US" dirty="0"/>
              <a:t>• KSLC-39A has the highest success rate with 10 landing successes (76.9%) and 3 landing failures (23.1%).</a:t>
            </a:r>
            <a:endParaRPr lang="en-US" sz="36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66ADF69-1D70-4609-8208-0428B9F31BA1}"/>
              </a:ext>
            </a:extLst>
          </p:cNvPr>
          <p:cNvPicPr>
            <a:picLocks noChangeAspect="1"/>
          </p:cNvPicPr>
          <p:nvPr/>
        </p:nvPicPr>
        <p:blipFill>
          <a:blip r:embed="rId3"/>
          <a:stretch>
            <a:fillRect/>
          </a:stretch>
        </p:blipFill>
        <p:spPr>
          <a:xfrm>
            <a:off x="770011" y="1420562"/>
            <a:ext cx="6406107" cy="48987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907" y="5767304"/>
            <a:ext cx="10014303" cy="729583"/>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400" dirty="0"/>
              <a:t>• These figures show that the launch success rate (class 1) for low weighted payloads(0-5000 kg) is higher than that of heavy weighted payloads(5000-10000 kg).</a:t>
            </a:r>
            <a:endParaRPr lang="en-US" sz="3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E608B0A-8CA2-47BB-9DE6-AF7072EE457B}"/>
              </a:ext>
            </a:extLst>
          </p:cNvPr>
          <p:cNvPicPr>
            <a:picLocks noChangeAspect="1"/>
          </p:cNvPicPr>
          <p:nvPr/>
        </p:nvPicPr>
        <p:blipFill>
          <a:blip r:embed="rId3"/>
          <a:stretch>
            <a:fillRect/>
          </a:stretch>
        </p:blipFill>
        <p:spPr>
          <a:xfrm>
            <a:off x="765990" y="1386252"/>
            <a:ext cx="5315692" cy="4220164"/>
          </a:xfrm>
          <a:prstGeom prst="rect">
            <a:avLst/>
          </a:prstGeom>
        </p:spPr>
      </p:pic>
      <p:pic>
        <p:nvPicPr>
          <p:cNvPr id="7" name="Picture 6">
            <a:extLst>
              <a:ext uri="{FF2B5EF4-FFF2-40B4-BE49-F238E27FC236}">
                <a16:creationId xmlns:a16="http://schemas.microsoft.com/office/drawing/2014/main" id="{7C1B09F2-5A36-4AA0-8246-670ACFC13490}"/>
              </a:ext>
            </a:extLst>
          </p:cNvPr>
          <p:cNvPicPr>
            <a:picLocks noChangeAspect="1"/>
          </p:cNvPicPr>
          <p:nvPr/>
        </p:nvPicPr>
        <p:blipFill>
          <a:blip r:embed="rId4"/>
          <a:stretch>
            <a:fillRect/>
          </a:stretch>
        </p:blipFill>
        <p:spPr>
          <a:xfrm>
            <a:off x="6190529" y="1412543"/>
            <a:ext cx="5163271" cy="41725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326" y="1523206"/>
            <a:ext cx="4515947"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The accuracy of each model is </a:t>
            </a:r>
            <a:r>
              <a:rPr lang="en-US" sz="22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1- </a:t>
            </a:r>
            <a:r>
              <a:rPr kumimoji="0" lang="en-US" altLang="en-US" sz="2000" b="0" i="0" u="none" strike="noStrike" cap="none" normalizeH="0" baseline="0" dirty="0">
                <a:ln>
                  <a:noFill/>
                </a:ln>
                <a:solidFill>
                  <a:srgbClr val="212121"/>
                </a:solidFill>
                <a:effectLst/>
                <a:latin typeface="Arial Unicode MS" panose="020B0604020202020204" pitchFamily="34" charset="-128"/>
              </a:rPr>
              <a:t>Logistic regression: </a:t>
            </a:r>
            <a:r>
              <a:rPr kumimoji="0" lang="en-US" altLang="en-US" sz="2000" b="0" i="0" u="none" strike="noStrike" cap="none" normalizeH="0" baseline="0" dirty="0">
                <a:ln>
                  <a:noFill/>
                </a:ln>
                <a:solidFill>
                  <a:schemeClr val="tx1"/>
                </a:solidFill>
                <a:effectLst/>
                <a:latin typeface="Arial Unicode MS" panose="020B0604020202020204" pitchFamily="34" charset="-128"/>
              </a:rPr>
              <a:t>0.846</a:t>
            </a:r>
            <a:r>
              <a:rPr kumimoji="0" lang="en-US" altLang="en-US" sz="2000" b="0" i="0" u="none" strike="noStrike" cap="none" normalizeH="0" baseline="0" dirty="0">
                <a:ln>
                  <a:noFill/>
                </a:ln>
                <a:solidFill>
                  <a:schemeClr val="tx1"/>
                </a:solidFill>
                <a:effectLst/>
              </a:rPr>
              <a:t> </a:t>
            </a:r>
          </a:p>
          <a:p>
            <a:pPr marL="457200" lvl="1" indent="0">
              <a:lnSpc>
                <a:spcPct val="100000"/>
              </a:lnSpc>
              <a:spcBef>
                <a:spcPts val="1400"/>
              </a:spcBef>
              <a:buNone/>
            </a:pPr>
            <a:r>
              <a:rPr lang="en-US" altLang="en-US" sz="2000" dirty="0">
                <a:latin typeface="Arial" panose="020B0604020202020204" pitchFamily="34" charset="0"/>
              </a:rPr>
              <a:t>2- </a:t>
            </a:r>
            <a:r>
              <a:rPr kumimoji="0" lang="en-US" altLang="en-US" sz="2000" b="0" i="0" u="none" strike="noStrike" cap="none" normalizeH="0" baseline="0" dirty="0">
                <a:ln>
                  <a:noFill/>
                </a:ln>
                <a:solidFill>
                  <a:srgbClr val="212121"/>
                </a:solidFill>
                <a:effectLst/>
                <a:latin typeface="Arial Unicode MS" panose="020B0604020202020204" pitchFamily="34" charset="-128"/>
              </a:rPr>
              <a:t>Support vector machine:</a:t>
            </a:r>
            <a:r>
              <a:rPr kumimoji="0" lang="en-US" altLang="en-US" sz="2000" b="0" i="0" u="none" strike="noStrike" cap="none" normalizeH="0" baseline="0" dirty="0">
                <a:ln>
                  <a:noFill/>
                </a:ln>
                <a:solidFill>
                  <a:schemeClr val="tx1"/>
                </a:solidFill>
                <a:effectLst/>
                <a:latin typeface="Arial Unicode MS" panose="020B0604020202020204" pitchFamily="34" charset="-128"/>
              </a:rPr>
              <a:t> 0.83</a:t>
            </a:r>
          </a:p>
          <a:p>
            <a:pPr marL="457200" lvl="1" indent="0">
              <a:lnSpc>
                <a:spcPct val="100000"/>
              </a:lnSpc>
              <a:spcBef>
                <a:spcPts val="1400"/>
              </a:spcBef>
              <a:buNone/>
            </a:pPr>
            <a:r>
              <a:rPr lang="en-US" altLang="en-US" sz="2000" dirty="0">
                <a:latin typeface="Arial Unicode MS" panose="020B0604020202020204" pitchFamily="34" charset="-128"/>
              </a:rPr>
              <a:t>3-</a:t>
            </a:r>
            <a:r>
              <a:rPr kumimoji="0" lang="en-US" altLang="en-US" sz="2000" b="0" i="0" u="none" strike="noStrike" cap="none" normalizeH="0" baseline="0" dirty="0">
                <a:ln>
                  <a:noFill/>
                </a:ln>
                <a:solidFill>
                  <a:srgbClr val="212121"/>
                </a:solidFill>
                <a:effectLst/>
                <a:latin typeface="Arial Unicode MS" panose="020B0604020202020204" pitchFamily="34" charset="-128"/>
              </a:rPr>
              <a:t> </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rgbClr val="212121"/>
                </a:solidFill>
                <a:effectLst/>
                <a:latin typeface="Arial Unicode MS" panose="020B0604020202020204" pitchFamily="34" charset="-128"/>
              </a:rPr>
              <a:t>Decision tree classifier</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panose="020B0604020202020204" pitchFamily="34" charset="-128"/>
              </a:rPr>
              <a:t>0.77</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nSpc>
                <a:spcPct val="100000"/>
              </a:lnSpc>
              <a:spcBef>
                <a:spcPts val="1400"/>
              </a:spcBef>
              <a:buNone/>
            </a:pPr>
            <a:r>
              <a:rPr kumimoji="0" lang="en-US" altLang="en-US" sz="2000" b="0" i="0" u="none" strike="noStrike" cap="none" normalizeH="0" baseline="0" dirty="0">
                <a:ln>
                  <a:noFill/>
                </a:ln>
                <a:solidFill>
                  <a:schemeClr val="tx1"/>
                </a:solidFill>
                <a:effectLst/>
                <a:latin typeface="Arial" panose="020B0604020202020204" pitchFamily="34" charset="0"/>
              </a:rPr>
              <a:t>4- </a:t>
            </a:r>
            <a:r>
              <a:rPr kumimoji="0" lang="en-US" altLang="en-US" sz="2000" b="0" i="0" u="none" strike="noStrike" cap="none" normalizeH="0" baseline="0" dirty="0">
                <a:ln>
                  <a:noFill/>
                </a:ln>
                <a:solidFill>
                  <a:srgbClr val="212121"/>
                </a:solidFill>
                <a:effectLst/>
                <a:latin typeface="Arial Unicode MS" panose="020B0604020202020204" pitchFamily="34" charset="-128"/>
              </a:rPr>
              <a:t>K nearest neighbors: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panose="020B0604020202020204" pitchFamily="34" charset="-128"/>
              </a:rPr>
              <a:t>0.83</a:t>
            </a:r>
          </a:p>
          <a:p>
            <a:pPr marL="0" indent="0">
              <a:lnSpc>
                <a:spcPct val="100000"/>
              </a:lnSpc>
              <a:spcBef>
                <a:spcPts val="1400"/>
              </a:spcBef>
              <a:buNone/>
            </a:pP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372573A-63E1-4034-8C38-F1B83B5FACFF}"/>
              </a:ext>
            </a:extLst>
          </p:cNvPr>
          <p:cNvPicPr>
            <a:picLocks noChangeAspect="1"/>
          </p:cNvPicPr>
          <p:nvPr/>
        </p:nvPicPr>
        <p:blipFill>
          <a:blip r:embed="rId3"/>
          <a:stretch>
            <a:fillRect/>
          </a:stretch>
        </p:blipFill>
        <p:spPr>
          <a:xfrm>
            <a:off x="786062" y="1342098"/>
            <a:ext cx="5983705" cy="44811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53726" y="1410760"/>
            <a:ext cx="4700347" cy="4621071"/>
          </a:xfrm>
          <a:prstGeom prst="rect">
            <a:avLst/>
          </a:prstGeom>
        </p:spPr>
        <p:txBody>
          <a:bodyPr>
            <a:normAutofit fontScale="92500"/>
          </a:bodyPr>
          <a:lstStyle/>
          <a:p>
            <a:pPr marL="0" indent="0">
              <a:lnSpc>
                <a:spcPct val="100000"/>
              </a:lnSpc>
              <a:spcBef>
                <a:spcPts val="1400"/>
              </a:spcBef>
              <a:buNone/>
            </a:pPr>
            <a:r>
              <a:rPr lang="en-US" sz="2400" dirty="0"/>
              <a:t>• The confusion matrix is the same for all models because all models performed the same for the test set. </a:t>
            </a:r>
          </a:p>
          <a:p>
            <a:pPr marL="0" indent="0">
              <a:lnSpc>
                <a:spcPct val="100000"/>
              </a:lnSpc>
              <a:spcBef>
                <a:spcPts val="1400"/>
              </a:spcBef>
              <a:buNone/>
            </a:pPr>
            <a:r>
              <a:rPr lang="en-US" sz="2400" dirty="0"/>
              <a:t>• The models predicted 12 successful landings when the true label was successful and 3 failed landings when the true label was failure. But there were also 3 predictions that said successful landings when the true label was failure (false positive). </a:t>
            </a:r>
          </a:p>
          <a:p>
            <a:pPr marL="0" indent="0">
              <a:lnSpc>
                <a:spcPct val="100000"/>
              </a:lnSpc>
              <a:spcBef>
                <a:spcPts val="1400"/>
              </a:spcBef>
              <a:buNone/>
            </a:pPr>
            <a:r>
              <a:rPr lang="en-US" sz="2400" dirty="0"/>
              <a:t>• Overall, these models predict successful landings.</a:t>
            </a:r>
            <a:endParaRPr lang="en-US" sz="3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12126D3-CD39-497E-8684-E5E7F641B54A}"/>
              </a:ext>
            </a:extLst>
          </p:cNvPr>
          <p:cNvPicPr>
            <a:picLocks noChangeAspect="1"/>
          </p:cNvPicPr>
          <p:nvPr/>
        </p:nvPicPr>
        <p:blipFill>
          <a:blip r:embed="rId3"/>
          <a:stretch>
            <a:fillRect/>
          </a:stretch>
        </p:blipFill>
        <p:spPr>
          <a:xfrm>
            <a:off x="770011" y="1410761"/>
            <a:ext cx="5951631" cy="46210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15454"/>
            <a:ext cx="10583789" cy="4910722"/>
          </a:xfrm>
          <a:prstGeom prst="rect">
            <a:avLst/>
          </a:prstGeom>
        </p:spPr>
        <p:txBody>
          <a:bodyPr>
            <a:normAutofit fontScale="85000" lnSpcReduction="10000"/>
          </a:bodyPr>
          <a:lstStyle/>
          <a:p>
            <a:pPr marL="0" indent="0">
              <a:lnSpc>
                <a:spcPct val="100000"/>
              </a:lnSpc>
              <a:spcBef>
                <a:spcPts val="1400"/>
              </a:spcBef>
              <a:buNone/>
            </a:pPr>
            <a:r>
              <a:rPr lang="en-US" dirty="0"/>
              <a:t>• As the number of flights increased, the success rate increased, and recently it has exceeded 80%. </a:t>
            </a:r>
          </a:p>
          <a:p>
            <a:pPr marL="0" indent="0">
              <a:lnSpc>
                <a:spcPct val="100000"/>
              </a:lnSpc>
              <a:spcBef>
                <a:spcPts val="1400"/>
              </a:spcBef>
              <a:buNone/>
            </a:pPr>
            <a:r>
              <a:rPr lang="en-US" dirty="0"/>
              <a:t>• Orbital types SSO, HEO, GEO, and ES-L1 have the highest success rate (100%). </a:t>
            </a:r>
          </a:p>
          <a:p>
            <a:pPr marL="0" indent="0">
              <a:lnSpc>
                <a:spcPct val="100000"/>
              </a:lnSpc>
              <a:spcBef>
                <a:spcPts val="1400"/>
              </a:spcBef>
              <a:buNone/>
            </a:pPr>
            <a:r>
              <a:rPr lang="en-US" dirty="0"/>
              <a:t>• The launch site is close to railways, highways, and coastline, but far from cities. </a:t>
            </a:r>
          </a:p>
          <a:p>
            <a:pPr marL="0" indent="0">
              <a:lnSpc>
                <a:spcPct val="100000"/>
              </a:lnSpc>
              <a:spcBef>
                <a:spcPts val="1400"/>
              </a:spcBef>
              <a:buNone/>
            </a:pPr>
            <a:r>
              <a:rPr lang="en-US" dirty="0"/>
              <a:t>• KSLC-39A has the highest number of launch successes and the highest success rate among all sites. </a:t>
            </a:r>
          </a:p>
          <a:p>
            <a:pPr marL="0" indent="0">
              <a:lnSpc>
                <a:spcPct val="100000"/>
              </a:lnSpc>
              <a:spcBef>
                <a:spcPts val="1400"/>
              </a:spcBef>
              <a:buNone/>
            </a:pPr>
            <a:r>
              <a:rPr lang="en-US" dirty="0"/>
              <a:t>• The launch success rate of low weighted payloads is higher than that of heavy weighted payloads. </a:t>
            </a:r>
          </a:p>
          <a:p>
            <a:pPr marL="0" indent="0">
              <a:lnSpc>
                <a:spcPct val="100000"/>
              </a:lnSpc>
              <a:spcBef>
                <a:spcPts val="1400"/>
              </a:spcBef>
              <a:buNone/>
            </a:pPr>
            <a:r>
              <a:rPr lang="en-US" dirty="0"/>
              <a:t>• In this dataset, all models have the same accuracy (83.33%), but it seems that more data is needed to determine the optimal model due to the small data size</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51FB114E-1A93-4F0E-B433-0F3157C1E953}"/>
              </a:ext>
            </a:extLst>
          </p:cNvPr>
          <p:cNvSpPr txBox="1"/>
          <p:nvPr/>
        </p:nvSpPr>
        <p:spPr>
          <a:xfrm>
            <a:off x="870288" y="1627129"/>
            <a:ext cx="3792737" cy="646331"/>
          </a:xfrm>
          <a:prstGeom prst="rect">
            <a:avLst/>
          </a:prstGeom>
          <a:noFill/>
        </p:spPr>
        <p:txBody>
          <a:bodyPr wrap="square">
            <a:spAutoFit/>
          </a:bodyPr>
          <a:lstStyle/>
          <a:p>
            <a:pPr marL="285750" indent="-285750">
              <a:buFont typeface="Wingdings" panose="05000000000000000000" pitchFamily="2" charset="2"/>
              <a:buChar char="q"/>
            </a:pPr>
            <a:r>
              <a:rPr lang="en-US" sz="3600" u="sng" dirty="0">
                <a:hlinkClick r:id="rId4"/>
              </a:rPr>
              <a:t>GitHub URL</a:t>
            </a:r>
            <a:endParaRPr lang="en-US" sz="3600" u="sng" dirty="0"/>
          </a:p>
        </p:txBody>
      </p:sp>
      <p:sp>
        <p:nvSpPr>
          <p:cNvPr id="8" name="TextBox 7">
            <a:extLst>
              <a:ext uri="{FF2B5EF4-FFF2-40B4-BE49-F238E27FC236}">
                <a16:creationId xmlns:a16="http://schemas.microsoft.com/office/drawing/2014/main" id="{A6B46273-746B-4BD7-8548-5F4408420985}"/>
              </a:ext>
            </a:extLst>
          </p:cNvPr>
          <p:cNvSpPr txBox="1"/>
          <p:nvPr/>
        </p:nvSpPr>
        <p:spPr>
          <a:xfrm>
            <a:off x="770011" y="2551279"/>
            <a:ext cx="10872533" cy="646331"/>
          </a:xfrm>
          <a:prstGeom prst="rect">
            <a:avLst/>
          </a:prstGeom>
          <a:noFill/>
        </p:spPr>
        <p:txBody>
          <a:bodyPr wrap="square">
            <a:spAutoFit/>
          </a:bodyPr>
          <a:lstStyle/>
          <a:p>
            <a:pPr marL="285750" indent="-285750">
              <a:buFont typeface="Wingdings" panose="05000000000000000000" pitchFamily="2" charset="2"/>
              <a:buChar char="q"/>
            </a:pPr>
            <a:r>
              <a:rPr lang="en-US" sz="3600" u="sng" dirty="0">
                <a:solidFill>
                  <a:schemeClr val="accent1"/>
                </a:solidFill>
                <a:hlinkClick r:id="rId5"/>
              </a:rPr>
              <a:t> Coursera Applied Data Science Capstone Course URL</a:t>
            </a:r>
            <a:endParaRPr lang="en-US" sz="3600" u="sng" dirty="0">
              <a:solidFill>
                <a:schemeClr val="accent1"/>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marL="0" indent="0">
              <a:lnSpc>
                <a:spcPct val="120000"/>
              </a:lnSpc>
              <a:spcBef>
                <a:spcPts val="1400"/>
              </a:spcBef>
              <a:buNone/>
            </a:pPr>
            <a:r>
              <a:rPr lang="en-US" sz="1800" dirty="0">
                <a:solidFill>
                  <a:schemeClr val="accent3">
                    <a:lumMod val="25000"/>
                  </a:schemeClr>
                </a:solidFill>
                <a:latin typeface="Abadi"/>
              </a:rPr>
              <a:t>• Data collection methodology:</a:t>
            </a:r>
          </a:p>
          <a:p>
            <a:pPr marL="0" indent="0">
              <a:lnSpc>
                <a:spcPct val="120000"/>
              </a:lnSpc>
              <a:spcBef>
                <a:spcPts val="1400"/>
              </a:spcBef>
              <a:buNone/>
            </a:pPr>
            <a:r>
              <a:rPr lang="en-US" sz="1800" dirty="0">
                <a:solidFill>
                  <a:schemeClr val="accent3">
                    <a:lumMod val="25000"/>
                  </a:schemeClr>
                </a:solidFill>
                <a:latin typeface="Abadi"/>
              </a:rPr>
              <a:t>       </a:t>
            </a:r>
            <a:r>
              <a:rPr lang="en-US" sz="1800" dirty="0">
                <a:solidFill>
                  <a:schemeClr val="bg2">
                    <a:lumMod val="75000"/>
                  </a:schemeClr>
                </a:solidFill>
                <a:latin typeface="Abadi"/>
              </a:rPr>
              <a:t>• SpaceX API &amp; Web Scraping </a:t>
            </a:r>
            <a:r>
              <a:rPr lang="en-US" sz="1800" dirty="0">
                <a:solidFill>
                  <a:schemeClr val="accent2"/>
                </a:solidFill>
                <a:latin typeface="Abadi"/>
              </a:rPr>
              <a:t>Falcon 9 and Falcon Heavy Launches Records from Wikipedia</a:t>
            </a:r>
          </a:p>
          <a:p>
            <a:pPr marL="0" indent="0">
              <a:lnSpc>
                <a:spcPct val="120000"/>
              </a:lnSpc>
              <a:spcBef>
                <a:spcPts val="1400"/>
              </a:spcBef>
              <a:buNone/>
            </a:pPr>
            <a:r>
              <a:rPr lang="en-US" sz="1800" dirty="0">
                <a:solidFill>
                  <a:schemeClr val="accent3">
                    <a:lumMod val="25000"/>
                  </a:schemeClr>
                </a:solidFill>
                <a:latin typeface="Abadi"/>
              </a:rPr>
              <a:t>• Perform data wrangling</a:t>
            </a:r>
          </a:p>
          <a:p>
            <a:pPr marL="0" indent="0">
              <a:lnSpc>
                <a:spcPct val="120000"/>
              </a:lnSpc>
              <a:spcBef>
                <a:spcPts val="1400"/>
              </a:spcBef>
              <a:buNone/>
            </a:pPr>
            <a:r>
              <a:rPr lang="en-US" sz="1800" dirty="0">
                <a:solidFill>
                  <a:schemeClr val="bg2">
                    <a:lumMod val="75000"/>
                  </a:schemeClr>
                </a:solidFill>
                <a:latin typeface="Abadi"/>
              </a:rPr>
              <a:t>       • Convert outcomes into Training Labels with the booster successfully/unsuccessful landed</a:t>
            </a:r>
          </a:p>
          <a:p>
            <a:pPr marL="0" indent="0">
              <a:lnSpc>
                <a:spcPct val="120000"/>
              </a:lnSpc>
              <a:spcBef>
                <a:spcPts val="1400"/>
              </a:spcBef>
              <a:buNone/>
            </a:pPr>
            <a:r>
              <a:rPr lang="en-US" sz="1800" dirty="0">
                <a:solidFill>
                  <a:schemeClr val="accent3">
                    <a:lumMod val="25000"/>
                  </a:schemeClr>
                </a:solidFill>
                <a:latin typeface="Abadi"/>
              </a:rPr>
              <a:t>• Perform exploratory data analysis (EDA) using visualization and SQL</a:t>
            </a:r>
          </a:p>
          <a:p>
            <a:pPr marL="0" indent="0">
              <a:lnSpc>
                <a:spcPct val="120000"/>
              </a:lnSpc>
              <a:spcBef>
                <a:spcPts val="1400"/>
              </a:spcBef>
              <a:buNone/>
            </a:pPr>
            <a:r>
              <a:rPr lang="en-US" sz="1800" dirty="0">
                <a:solidFill>
                  <a:schemeClr val="accent3">
                    <a:lumMod val="25000"/>
                  </a:schemeClr>
                </a:solidFill>
                <a:latin typeface="Abadi"/>
              </a:rPr>
              <a:t>• Perform interactive visual analytics using Folium and Plotly Dash</a:t>
            </a:r>
          </a:p>
          <a:p>
            <a:pPr marL="0" indent="0">
              <a:lnSpc>
                <a:spcPct val="120000"/>
              </a:lnSpc>
              <a:spcBef>
                <a:spcPts val="1400"/>
              </a:spcBef>
              <a:buNone/>
            </a:pPr>
            <a:r>
              <a:rPr lang="en-US" sz="1800" dirty="0">
                <a:solidFill>
                  <a:schemeClr val="accent3">
                    <a:lumMod val="25000"/>
                  </a:schemeClr>
                </a:solidFill>
                <a:latin typeface="Abadi"/>
              </a:rPr>
              <a:t>• Perform predictive analysis using classification models</a:t>
            </a:r>
          </a:p>
          <a:p>
            <a:pPr marL="0" indent="0">
              <a:lnSpc>
                <a:spcPct val="120000"/>
              </a:lnSpc>
              <a:spcBef>
                <a:spcPts val="1400"/>
              </a:spcBef>
              <a:buNone/>
            </a:pPr>
            <a:r>
              <a:rPr lang="en-US" sz="1800" dirty="0">
                <a:solidFill>
                  <a:schemeClr val="accent3">
                    <a:lumMod val="25000"/>
                  </a:schemeClr>
                </a:solidFill>
                <a:latin typeface="Abadi"/>
              </a:rPr>
              <a:t>       </a:t>
            </a:r>
            <a:r>
              <a:rPr lang="en-US" sz="1800" dirty="0">
                <a:solidFill>
                  <a:schemeClr val="bg2">
                    <a:lumMod val="75000"/>
                  </a:schemeClr>
                </a:solidFill>
                <a:latin typeface="Abadi"/>
              </a:rPr>
              <a:t> • Find best Hyperparameter for SVM, Classification Trees and Logistic Regression</a:t>
            </a: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9050"/>
            <a:ext cx="10515600" cy="5067300"/>
          </a:xfrm>
          <a:prstGeom prst="rect">
            <a:avLst/>
          </a:prstGeom>
        </p:spPr>
        <p:txBody>
          <a:bodyPr/>
          <a:lstStyle/>
          <a:p>
            <a:pPr marL="0" indent="0">
              <a:lnSpc>
                <a:spcPct val="100000"/>
              </a:lnSpc>
              <a:spcBef>
                <a:spcPts val="1400"/>
              </a:spcBef>
              <a:buNone/>
            </a:pPr>
            <a:r>
              <a:rPr lang="en-US" sz="1800" dirty="0"/>
              <a:t>• The data collection process includes a combination of API requests from the SpaceX API and web scraping data from a table in the Wikipedia page of SpaceX, Falcon 9 and Falcon Heavy Launches Records. </a:t>
            </a:r>
          </a:p>
          <a:p>
            <a:pPr marL="0" indent="0" algn="just">
              <a:buNone/>
            </a:pPr>
            <a:r>
              <a:rPr lang="en-US" sz="1800" dirty="0"/>
              <a:t>         ○ SpaceX API Data Columns: FlightNumber, Date, BoosterVersion, PayloadMass, Orbit, LaunchSite,Outcome, Flights, GridFins, Reused, Legs, LandingPad, Block, ReusedCount, Serial, Longitude, Latitude.</a:t>
            </a:r>
          </a:p>
          <a:p>
            <a:pPr marL="0" indent="0" algn="just">
              <a:buNone/>
            </a:pPr>
            <a:r>
              <a:rPr lang="en-US" sz="1800" dirty="0"/>
              <a:t>        ○ Wikipedia Web Scrape Data Columns: Flight No., Launch site, Payload, PayloadMass, Orbit, Customer, Launch outcome, Version Booster, Booster landing, Date, Time.</a:t>
            </a:r>
          </a:p>
          <a:p>
            <a:pPr marL="0" indent="0" algn="just">
              <a:buNone/>
            </a:pPr>
            <a:r>
              <a:rPr lang="en-US" sz="1800" dirty="0"/>
              <a:t>                                    </a:t>
            </a:r>
          </a:p>
          <a:p>
            <a:pPr marL="0" indent="0" algn="just">
              <a:buNone/>
            </a:pPr>
            <a:r>
              <a:rPr lang="en-US" sz="2400" dirty="0"/>
              <a:t>                           </a:t>
            </a:r>
            <a:r>
              <a:rPr lang="en-US" sz="2000" dirty="0"/>
              <a:t>SpaceX API</a:t>
            </a:r>
            <a:r>
              <a:rPr lang="en-US" sz="1600" dirty="0"/>
              <a:t> </a:t>
            </a:r>
            <a:r>
              <a:rPr lang="en-US" sz="1200" dirty="0"/>
              <a:t>                                                                                                                           </a:t>
            </a:r>
            <a:r>
              <a:rPr lang="en-US" sz="2000" dirty="0"/>
              <a:t>Web Scraping </a:t>
            </a: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F8196A9-9D35-4BD4-BB75-EC68266F0E9F}"/>
              </a:ext>
            </a:extLst>
          </p:cNvPr>
          <p:cNvSpPr/>
          <p:nvPr/>
        </p:nvSpPr>
        <p:spPr>
          <a:xfrm>
            <a:off x="1065040" y="4327451"/>
            <a:ext cx="1242226" cy="127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Request data from SpaceX API</a:t>
            </a:r>
            <a:endParaRPr lang="en-US" dirty="0"/>
          </a:p>
        </p:txBody>
      </p:sp>
      <p:sp>
        <p:nvSpPr>
          <p:cNvPr id="7" name="Rectangle 6">
            <a:extLst>
              <a:ext uri="{FF2B5EF4-FFF2-40B4-BE49-F238E27FC236}">
                <a16:creationId xmlns:a16="http://schemas.microsoft.com/office/drawing/2014/main" id="{304904D9-6312-4256-B09C-F02FC0C7CA44}"/>
              </a:ext>
            </a:extLst>
          </p:cNvPr>
          <p:cNvSpPr/>
          <p:nvPr/>
        </p:nvSpPr>
        <p:spPr>
          <a:xfrm>
            <a:off x="2682000" y="4327451"/>
            <a:ext cx="1207865" cy="12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returns SpaceX data in .JSON file</a:t>
            </a:r>
          </a:p>
        </p:txBody>
      </p:sp>
      <p:sp>
        <p:nvSpPr>
          <p:cNvPr id="8" name="Rectangle 7">
            <a:extLst>
              <a:ext uri="{FF2B5EF4-FFF2-40B4-BE49-F238E27FC236}">
                <a16:creationId xmlns:a16="http://schemas.microsoft.com/office/drawing/2014/main" id="{1CA090AC-C8F3-4C66-88C1-F633668BB290}"/>
              </a:ext>
            </a:extLst>
          </p:cNvPr>
          <p:cNvSpPr/>
          <p:nvPr/>
        </p:nvSpPr>
        <p:spPr>
          <a:xfrm>
            <a:off x="6673484" y="4327451"/>
            <a:ext cx="1242226" cy="127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Get HTML Response from Wikipedia page </a:t>
            </a:r>
          </a:p>
        </p:txBody>
      </p:sp>
      <p:sp>
        <p:nvSpPr>
          <p:cNvPr id="11" name="Rectangle 10">
            <a:extLst>
              <a:ext uri="{FF2B5EF4-FFF2-40B4-BE49-F238E27FC236}">
                <a16:creationId xmlns:a16="http://schemas.microsoft.com/office/drawing/2014/main" id="{5AACD191-3F0C-4AB6-9585-7C5017E61B2C}"/>
              </a:ext>
            </a:extLst>
          </p:cNvPr>
          <p:cNvSpPr/>
          <p:nvPr/>
        </p:nvSpPr>
        <p:spPr>
          <a:xfrm>
            <a:off x="4165870" y="4327451"/>
            <a:ext cx="1242226" cy="12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Normalize data into CSV file </a:t>
            </a:r>
            <a:endParaRPr lang="en-US" dirty="0"/>
          </a:p>
        </p:txBody>
      </p:sp>
      <p:sp>
        <p:nvSpPr>
          <p:cNvPr id="3" name="Arrow: Right 2">
            <a:extLst>
              <a:ext uri="{FF2B5EF4-FFF2-40B4-BE49-F238E27FC236}">
                <a16:creationId xmlns:a16="http://schemas.microsoft.com/office/drawing/2014/main" id="{1A54392D-E6CB-4B84-B20F-1FF6C1D6F139}"/>
              </a:ext>
            </a:extLst>
          </p:cNvPr>
          <p:cNvSpPr/>
          <p:nvPr/>
        </p:nvSpPr>
        <p:spPr>
          <a:xfrm>
            <a:off x="2307266" y="4901609"/>
            <a:ext cx="374734" cy="64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D40C2F5-F9F9-4C73-BAB7-8F227CB6D875}"/>
              </a:ext>
            </a:extLst>
          </p:cNvPr>
          <p:cNvSpPr/>
          <p:nvPr/>
        </p:nvSpPr>
        <p:spPr>
          <a:xfrm>
            <a:off x="3889865" y="4901609"/>
            <a:ext cx="276005" cy="64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D40025-84DE-43C1-B103-E27F843ACB52}"/>
              </a:ext>
            </a:extLst>
          </p:cNvPr>
          <p:cNvSpPr/>
          <p:nvPr/>
        </p:nvSpPr>
        <p:spPr>
          <a:xfrm>
            <a:off x="8326535" y="4327451"/>
            <a:ext cx="1242226" cy="127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 data using beautiful soup </a:t>
            </a:r>
          </a:p>
        </p:txBody>
      </p:sp>
      <p:sp>
        <p:nvSpPr>
          <p:cNvPr id="15" name="Rectangle 14">
            <a:extLst>
              <a:ext uri="{FF2B5EF4-FFF2-40B4-BE49-F238E27FC236}">
                <a16:creationId xmlns:a16="http://schemas.microsoft.com/office/drawing/2014/main" id="{4346EFF0-7C60-499A-AABB-A151C929BD07}"/>
              </a:ext>
            </a:extLst>
          </p:cNvPr>
          <p:cNvSpPr/>
          <p:nvPr/>
        </p:nvSpPr>
        <p:spPr>
          <a:xfrm>
            <a:off x="9884734" y="4327450"/>
            <a:ext cx="1242226" cy="127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Normalize data into CSV file</a:t>
            </a:r>
            <a:endParaRPr lang="en-US" dirty="0"/>
          </a:p>
        </p:txBody>
      </p:sp>
      <p:sp>
        <p:nvSpPr>
          <p:cNvPr id="16" name="Arrow: Right 15">
            <a:extLst>
              <a:ext uri="{FF2B5EF4-FFF2-40B4-BE49-F238E27FC236}">
                <a16:creationId xmlns:a16="http://schemas.microsoft.com/office/drawing/2014/main" id="{48D8AD9C-8B16-44CC-9224-109AD823E481}"/>
              </a:ext>
            </a:extLst>
          </p:cNvPr>
          <p:cNvSpPr/>
          <p:nvPr/>
        </p:nvSpPr>
        <p:spPr>
          <a:xfrm>
            <a:off x="7915710" y="4901609"/>
            <a:ext cx="41082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Arrow: Right 16">
            <a:extLst>
              <a:ext uri="{FF2B5EF4-FFF2-40B4-BE49-F238E27FC236}">
                <a16:creationId xmlns:a16="http://schemas.microsoft.com/office/drawing/2014/main" id="{6E9DF32B-C52A-4FB3-8807-A872B813FFE3}"/>
              </a:ext>
            </a:extLst>
          </p:cNvPr>
          <p:cNvSpPr/>
          <p:nvPr/>
        </p:nvSpPr>
        <p:spPr>
          <a:xfrm>
            <a:off x="9568761" y="4901609"/>
            <a:ext cx="31597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9340" y="1442704"/>
            <a:ext cx="6212660" cy="5383212"/>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600" dirty="0"/>
              <a:t>4.Combining the columns into a dictionary to create data frame </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9232" y="1406673"/>
            <a:ext cx="5100108" cy="47450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t>1.Requesting rocket launch data from SpaceX API </a:t>
            </a:r>
          </a:p>
          <a:p>
            <a:pPr marL="0" indent="0">
              <a:lnSpc>
                <a:spcPct val="100000"/>
              </a:lnSpc>
              <a:spcBef>
                <a:spcPts val="1400"/>
              </a:spcBef>
              <a:buNone/>
            </a:pPr>
            <a:endParaRPr lang="en-US" sz="1600" dirty="0"/>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1600" dirty="0"/>
              <a:t>2.Converting Response to a JSON file </a:t>
            </a:r>
            <a:endParaRPr lang="en-US" sz="2200" dirty="0">
              <a:solidFill>
                <a:schemeClr val="accent3">
                  <a:lumMod val="25000"/>
                </a:schemeClr>
              </a:solidFill>
              <a:latin typeface="Abadi"/>
            </a:endParaRPr>
          </a:p>
          <a:p>
            <a:endParaRPr lang="en-US" dirty="0"/>
          </a:p>
          <a:p>
            <a:pPr marL="0" indent="0">
              <a:buNone/>
            </a:pPr>
            <a:endParaRPr lang="en-US" sz="1600" dirty="0"/>
          </a:p>
          <a:p>
            <a:pPr marL="0" indent="0">
              <a:buNone/>
            </a:pPr>
            <a:r>
              <a:rPr lang="en-US" sz="1600" dirty="0"/>
              <a:t>3.Using custom functions to clean data </a:t>
            </a:r>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B4DF854-C936-49BE-B3B3-105C8A686173}"/>
              </a:ext>
            </a:extLst>
          </p:cNvPr>
          <p:cNvPicPr>
            <a:picLocks noChangeAspect="1"/>
          </p:cNvPicPr>
          <p:nvPr/>
        </p:nvPicPr>
        <p:blipFill>
          <a:blip r:embed="rId3"/>
          <a:stretch>
            <a:fillRect/>
          </a:stretch>
        </p:blipFill>
        <p:spPr>
          <a:xfrm>
            <a:off x="999139" y="1795785"/>
            <a:ext cx="4445181" cy="918767"/>
          </a:xfrm>
          <a:prstGeom prst="rect">
            <a:avLst/>
          </a:prstGeom>
        </p:spPr>
      </p:pic>
      <p:pic>
        <p:nvPicPr>
          <p:cNvPr id="9" name="Picture 8">
            <a:extLst>
              <a:ext uri="{FF2B5EF4-FFF2-40B4-BE49-F238E27FC236}">
                <a16:creationId xmlns:a16="http://schemas.microsoft.com/office/drawing/2014/main" id="{5C2AD1B8-E664-45E6-B3D4-462162048EFC}"/>
              </a:ext>
            </a:extLst>
          </p:cNvPr>
          <p:cNvPicPr>
            <a:picLocks noChangeAspect="1"/>
          </p:cNvPicPr>
          <p:nvPr/>
        </p:nvPicPr>
        <p:blipFill>
          <a:blip r:embed="rId4"/>
          <a:stretch>
            <a:fillRect/>
          </a:stretch>
        </p:blipFill>
        <p:spPr>
          <a:xfrm>
            <a:off x="999139" y="3162263"/>
            <a:ext cx="4784973" cy="699148"/>
          </a:xfrm>
          <a:prstGeom prst="rect">
            <a:avLst/>
          </a:prstGeom>
        </p:spPr>
      </p:pic>
      <p:pic>
        <p:nvPicPr>
          <p:cNvPr id="11" name="Picture 10">
            <a:extLst>
              <a:ext uri="{FF2B5EF4-FFF2-40B4-BE49-F238E27FC236}">
                <a16:creationId xmlns:a16="http://schemas.microsoft.com/office/drawing/2014/main" id="{07697F3A-B942-4297-9E15-8368011331AA}"/>
              </a:ext>
            </a:extLst>
          </p:cNvPr>
          <p:cNvPicPr>
            <a:picLocks noChangeAspect="1"/>
          </p:cNvPicPr>
          <p:nvPr/>
        </p:nvPicPr>
        <p:blipFill>
          <a:blip r:embed="rId5"/>
          <a:stretch>
            <a:fillRect/>
          </a:stretch>
        </p:blipFill>
        <p:spPr>
          <a:xfrm>
            <a:off x="1015231" y="4355832"/>
            <a:ext cx="2421782" cy="533474"/>
          </a:xfrm>
          <a:prstGeom prst="rect">
            <a:avLst/>
          </a:prstGeom>
        </p:spPr>
      </p:pic>
      <p:pic>
        <p:nvPicPr>
          <p:cNvPr id="13" name="Picture 12">
            <a:extLst>
              <a:ext uri="{FF2B5EF4-FFF2-40B4-BE49-F238E27FC236}">
                <a16:creationId xmlns:a16="http://schemas.microsoft.com/office/drawing/2014/main" id="{7BDE75BE-8BF5-46E7-A532-40A6C55F3B72}"/>
              </a:ext>
            </a:extLst>
          </p:cNvPr>
          <p:cNvPicPr>
            <a:picLocks noChangeAspect="1"/>
          </p:cNvPicPr>
          <p:nvPr/>
        </p:nvPicPr>
        <p:blipFill>
          <a:blip r:embed="rId6"/>
          <a:stretch>
            <a:fillRect/>
          </a:stretch>
        </p:blipFill>
        <p:spPr>
          <a:xfrm>
            <a:off x="1015231" y="5040730"/>
            <a:ext cx="2421782" cy="419158"/>
          </a:xfrm>
          <a:prstGeom prst="rect">
            <a:avLst/>
          </a:prstGeom>
        </p:spPr>
      </p:pic>
      <p:pic>
        <p:nvPicPr>
          <p:cNvPr id="15" name="Picture 14">
            <a:extLst>
              <a:ext uri="{FF2B5EF4-FFF2-40B4-BE49-F238E27FC236}">
                <a16:creationId xmlns:a16="http://schemas.microsoft.com/office/drawing/2014/main" id="{42D5223A-5289-4E8E-9BC0-A84ABA79CE2C}"/>
              </a:ext>
            </a:extLst>
          </p:cNvPr>
          <p:cNvPicPr>
            <a:picLocks noChangeAspect="1"/>
          </p:cNvPicPr>
          <p:nvPr/>
        </p:nvPicPr>
        <p:blipFill>
          <a:blip r:embed="rId7"/>
          <a:stretch>
            <a:fillRect/>
          </a:stretch>
        </p:blipFill>
        <p:spPr>
          <a:xfrm>
            <a:off x="3529882" y="4412990"/>
            <a:ext cx="2073477" cy="1046898"/>
          </a:xfrm>
          <a:prstGeom prst="rect">
            <a:avLst/>
          </a:prstGeom>
        </p:spPr>
      </p:pic>
      <p:pic>
        <p:nvPicPr>
          <p:cNvPr id="17" name="Picture 16">
            <a:extLst>
              <a:ext uri="{FF2B5EF4-FFF2-40B4-BE49-F238E27FC236}">
                <a16:creationId xmlns:a16="http://schemas.microsoft.com/office/drawing/2014/main" id="{ABD2C900-2360-4EA9-AF6E-01D6857F096F}"/>
              </a:ext>
            </a:extLst>
          </p:cNvPr>
          <p:cNvPicPr>
            <a:picLocks noChangeAspect="1"/>
          </p:cNvPicPr>
          <p:nvPr/>
        </p:nvPicPr>
        <p:blipFill>
          <a:blip r:embed="rId8"/>
          <a:stretch>
            <a:fillRect/>
          </a:stretch>
        </p:blipFill>
        <p:spPr>
          <a:xfrm>
            <a:off x="6076072" y="1800225"/>
            <a:ext cx="5100108" cy="2515900"/>
          </a:xfrm>
          <a:prstGeom prst="rect">
            <a:avLst/>
          </a:prstGeom>
        </p:spPr>
      </p:pic>
      <p:pic>
        <p:nvPicPr>
          <p:cNvPr id="19" name="Picture 18">
            <a:extLst>
              <a:ext uri="{FF2B5EF4-FFF2-40B4-BE49-F238E27FC236}">
                <a16:creationId xmlns:a16="http://schemas.microsoft.com/office/drawing/2014/main" id="{7DC40E0B-95BD-4A76-8B47-D86956B1BE48}"/>
              </a:ext>
            </a:extLst>
          </p:cNvPr>
          <p:cNvPicPr>
            <a:picLocks noChangeAspect="1"/>
          </p:cNvPicPr>
          <p:nvPr/>
        </p:nvPicPr>
        <p:blipFill>
          <a:blip r:embed="rId9"/>
          <a:stretch>
            <a:fillRect/>
          </a:stretch>
        </p:blipFill>
        <p:spPr>
          <a:xfrm>
            <a:off x="6096000" y="4316125"/>
            <a:ext cx="4463363" cy="543001"/>
          </a:xfrm>
          <a:prstGeom prst="rect">
            <a:avLst/>
          </a:prstGeom>
        </p:spPr>
      </p:pic>
      <p:pic>
        <p:nvPicPr>
          <p:cNvPr id="23" name="Picture 22">
            <a:extLst>
              <a:ext uri="{FF2B5EF4-FFF2-40B4-BE49-F238E27FC236}">
                <a16:creationId xmlns:a16="http://schemas.microsoft.com/office/drawing/2014/main" id="{2A484492-1526-4400-9744-36E894BED622}"/>
              </a:ext>
            </a:extLst>
          </p:cNvPr>
          <p:cNvPicPr>
            <a:picLocks noChangeAspect="1"/>
          </p:cNvPicPr>
          <p:nvPr/>
        </p:nvPicPr>
        <p:blipFill>
          <a:blip r:embed="rId10"/>
          <a:stretch>
            <a:fillRect/>
          </a:stretch>
        </p:blipFill>
        <p:spPr>
          <a:xfrm>
            <a:off x="6191395" y="5351539"/>
            <a:ext cx="4869462" cy="402353"/>
          </a:xfrm>
          <a:prstGeom prst="rect">
            <a:avLst/>
          </a:prstGeom>
        </p:spPr>
      </p:pic>
      <p:pic>
        <p:nvPicPr>
          <p:cNvPr id="25" name="Picture 24">
            <a:extLst>
              <a:ext uri="{FF2B5EF4-FFF2-40B4-BE49-F238E27FC236}">
                <a16:creationId xmlns:a16="http://schemas.microsoft.com/office/drawing/2014/main" id="{1D5D0A73-23A2-4005-B92D-671715752DAC}"/>
              </a:ext>
            </a:extLst>
          </p:cNvPr>
          <p:cNvPicPr>
            <a:picLocks noChangeAspect="1"/>
          </p:cNvPicPr>
          <p:nvPr/>
        </p:nvPicPr>
        <p:blipFill>
          <a:blip r:embed="rId11"/>
          <a:stretch>
            <a:fillRect/>
          </a:stretch>
        </p:blipFill>
        <p:spPr>
          <a:xfrm>
            <a:off x="6212661" y="5826875"/>
            <a:ext cx="4134427" cy="428685"/>
          </a:xfrm>
          <a:prstGeom prst="rect">
            <a:avLst/>
          </a:prstGeom>
        </p:spPr>
      </p:pic>
      <p:sp>
        <p:nvSpPr>
          <p:cNvPr id="27" name="TextBox 26">
            <a:extLst>
              <a:ext uri="{FF2B5EF4-FFF2-40B4-BE49-F238E27FC236}">
                <a16:creationId xmlns:a16="http://schemas.microsoft.com/office/drawing/2014/main" id="{79F7009D-6E90-4975-A093-CF7DC33220B6}"/>
              </a:ext>
            </a:extLst>
          </p:cNvPr>
          <p:cNvSpPr txBox="1"/>
          <p:nvPr/>
        </p:nvSpPr>
        <p:spPr>
          <a:xfrm>
            <a:off x="5953087" y="4974938"/>
            <a:ext cx="5375349" cy="338554"/>
          </a:xfrm>
          <a:prstGeom prst="rect">
            <a:avLst/>
          </a:prstGeom>
          <a:noFill/>
        </p:spPr>
        <p:txBody>
          <a:bodyPr wrap="square">
            <a:spAutoFit/>
          </a:bodyPr>
          <a:lstStyle/>
          <a:p>
            <a:r>
              <a:rPr lang="en-US" sz="1600" dirty="0"/>
              <a:t>5.Filtering </a:t>
            </a:r>
            <a:r>
              <a:rPr lang="en-US" sz="1600" dirty="0" err="1"/>
              <a:t>dataframe</a:t>
            </a:r>
            <a:r>
              <a:rPr lang="en-US" sz="1600" dirty="0"/>
              <a:t> and exporting to a CSV</a:t>
            </a:r>
          </a:p>
        </p:txBody>
      </p:sp>
      <p:sp>
        <p:nvSpPr>
          <p:cNvPr id="16" name="TextBox 15">
            <a:extLst>
              <a:ext uri="{FF2B5EF4-FFF2-40B4-BE49-F238E27FC236}">
                <a16:creationId xmlns:a16="http://schemas.microsoft.com/office/drawing/2014/main" id="{F059AE35-0CA0-4CBD-A363-A890AFEE0B3E}"/>
              </a:ext>
            </a:extLst>
          </p:cNvPr>
          <p:cNvSpPr txBox="1"/>
          <p:nvPr/>
        </p:nvSpPr>
        <p:spPr>
          <a:xfrm>
            <a:off x="1035937" y="6272462"/>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12"/>
              </a:rPr>
              <a:t>GitHub URL</a:t>
            </a:r>
            <a:endParaRPr lang="en-US" u="sng"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239"/>
            <a:ext cx="4675527" cy="5220596"/>
          </a:xfrm>
          <a:prstGeom prst="rect">
            <a:avLst/>
          </a:prstGeom>
        </p:spPr>
        <p:txBody>
          <a:bodyPr lIns="91440" tIns="45720" rIns="91440" bIns="45720" anchor="t">
            <a:noAutofit/>
          </a:bodyPr>
          <a:lstStyle/>
          <a:p>
            <a:pPr marL="0" indent="0">
              <a:lnSpc>
                <a:spcPct val="100000"/>
              </a:lnSpc>
              <a:spcBef>
                <a:spcPts val="1400"/>
              </a:spcBef>
              <a:buNone/>
            </a:pPr>
            <a:r>
              <a:rPr lang="en-US" sz="1600" dirty="0"/>
              <a:t>1.Getting response from HTML</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t>2.Creating a BeautifulSoup object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t>3.Finding all tables and assigning the result to a list</a:t>
            </a:r>
          </a:p>
          <a:p>
            <a:pPr marL="0" indent="0">
              <a:lnSpc>
                <a:spcPct val="100000"/>
              </a:lnSpc>
              <a:spcBef>
                <a:spcPts val="1400"/>
              </a:spcBef>
              <a:buNone/>
            </a:pPr>
            <a:endParaRPr lang="en-US" sz="1600" dirty="0"/>
          </a:p>
          <a:p>
            <a:pPr marL="0" indent="0">
              <a:lnSpc>
                <a:spcPct val="100000"/>
              </a:lnSpc>
              <a:spcBef>
                <a:spcPts val="1400"/>
              </a:spcBef>
              <a:buNone/>
            </a:pPr>
            <a:r>
              <a:rPr lang="en-US" sz="1600" dirty="0"/>
              <a:t>4.Extracting column name one by one</a:t>
            </a:r>
          </a:p>
          <a:p>
            <a:pPr marL="0" indent="0">
              <a:lnSpc>
                <a:spcPct val="100000"/>
              </a:lnSpc>
              <a:spcBef>
                <a:spcPts val="1400"/>
              </a:spcBef>
              <a:buNone/>
            </a:pPr>
            <a:r>
              <a:rPr lang="en-US" sz="1600" dirty="0"/>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079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00408" y="1365996"/>
            <a:ext cx="5570854" cy="553992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5.Creating an empty dictionary with keys</a:t>
            </a: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solidFill>
                <a:srgbClr val="1C7DDB"/>
              </a:solidFill>
              <a:latin typeface="Abadi"/>
            </a:endParaRP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6.Filling up the launch_dict with launch records (Too long to put in here, so please refer to the notebook) </a:t>
            </a:r>
          </a:p>
          <a:p>
            <a:pPr marL="0" indent="0">
              <a:buFont typeface="Arial" panose="020B0604020202020204" pitchFamily="34" charset="0"/>
              <a:buNone/>
            </a:pPr>
            <a:r>
              <a:rPr lang="en-US" sz="1600" dirty="0"/>
              <a:t>7.Creating a Dataframe and exporting it to a CSV</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C59FC3FA-9DE9-4FA5-A547-98028B1DB1AA}"/>
              </a:ext>
            </a:extLst>
          </p:cNvPr>
          <p:cNvPicPr>
            <a:picLocks noChangeAspect="1"/>
          </p:cNvPicPr>
          <p:nvPr/>
        </p:nvPicPr>
        <p:blipFill>
          <a:blip r:embed="rId3"/>
          <a:stretch>
            <a:fillRect/>
          </a:stretch>
        </p:blipFill>
        <p:spPr>
          <a:xfrm>
            <a:off x="1002502" y="1746098"/>
            <a:ext cx="4020111" cy="647790"/>
          </a:xfrm>
          <a:prstGeom prst="rect">
            <a:avLst/>
          </a:prstGeom>
        </p:spPr>
      </p:pic>
      <p:pic>
        <p:nvPicPr>
          <p:cNvPr id="9" name="Picture 8">
            <a:extLst>
              <a:ext uri="{FF2B5EF4-FFF2-40B4-BE49-F238E27FC236}">
                <a16:creationId xmlns:a16="http://schemas.microsoft.com/office/drawing/2014/main" id="{A47A46B9-3199-426D-B9EF-0717F4107052}"/>
              </a:ext>
            </a:extLst>
          </p:cNvPr>
          <p:cNvPicPr>
            <a:picLocks noChangeAspect="1"/>
          </p:cNvPicPr>
          <p:nvPr/>
        </p:nvPicPr>
        <p:blipFill>
          <a:blip r:embed="rId4"/>
          <a:stretch>
            <a:fillRect/>
          </a:stretch>
        </p:blipFill>
        <p:spPr>
          <a:xfrm>
            <a:off x="1045856" y="2734416"/>
            <a:ext cx="4347779" cy="533474"/>
          </a:xfrm>
          <a:prstGeom prst="rect">
            <a:avLst/>
          </a:prstGeom>
        </p:spPr>
      </p:pic>
      <p:pic>
        <p:nvPicPr>
          <p:cNvPr id="14" name="Picture 13">
            <a:extLst>
              <a:ext uri="{FF2B5EF4-FFF2-40B4-BE49-F238E27FC236}">
                <a16:creationId xmlns:a16="http://schemas.microsoft.com/office/drawing/2014/main" id="{943685C7-5835-4D61-9159-91D57D2F2566}"/>
              </a:ext>
            </a:extLst>
          </p:cNvPr>
          <p:cNvPicPr>
            <a:picLocks noChangeAspect="1"/>
          </p:cNvPicPr>
          <p:nvPr/>
        </p:nvPicPr>
        <p:blipFill>
          <a:blip r:embed="rId5"/>
          <a:stretch>
            <a:fillRect/>
          </a:stretch>
        </p:blipFill>
        <p:spPr>
          <a:xfrm>
            <a:off x="1016665" y="3543630"/>
            <a:ext cx="4666784" cy="657317"/>
          </a:xfrm>
          <a:prstGeom prst="rect">
            <a:avLst/>
          </a:prstGeom>
        </p:spPr>
      </p:pic>
      <p:pic>
        <p:nvPicPr>
          <p:cNvPr id="18" name="Picture 17">
            <a:extLst>
              <a:ext uri="{FF2B5EF4-FFF2-40B4-BE49-F238E27FC236}">
                <a16:creationId xmlns:a16="http://schemas.microsoft.com/office/drawing/2014/main" id="{4F7B072A-EEE5-45AA-9750-73FE00D77630}"/>
              </a:ext>
            </a:extLst>
          </p:cNvPr>
          <p:cNvPicPr>
            <a:picLocks noChangeAspect="1"/>
          </p:cNvPicPr>
          <p:nvPr/>
        </p:nvPicPr>
        <p:blipFill>
          <a:blip r:embed="rId6"/>
          <a:stretch>
            <a:fillRect/>
          </a:stretch>
        </p:blipFill>
        <p:spPr>
          <a:xfrm>
            <a:off x="922410" y="4476687"/>
            <a:ext cx="4910128" cy="2136147"/>
          </a:xfrm>
          <a:prstGeom prst="rect">
            <a:avLst/>
          </a:prstGeom>
        </p:spPr>
      </p:pic>
      <p:pic>
        <p:nvPicPr>
          <p:cNvPr id="8" name="Picture 7">
            <a:extLst>
              <a:ext uri="{FF2B5EF4-FFF2-40B4-BE49-F238E27FC236}">
                <a16:creationId xmlns:a16="http://schemas.microsoft.com/office/drawing/2014/main" id="{EB437506-BA72-4B7D-85FC-5EDA31CBDFAC}"/>
              </a:ext>
            </a:extLst>
          </p:cNvPr>
          <p:cNvPicPr>
            <a:picLocks noChangeAspect="1"/>
          </p:cNvPicPr>
          <p:nvPr/>
        </p:nvPicPr>
        <p:blipFill>
          <a:blip r:embed="rId7"/>
          <a:stretch>
            <a:fillRect/>
          </a:stretch>
        </p:blipFill>
        <p:spPr>
          <a:xfrm>
            <a:off x="5897155" y="1773792"/>
            <a:ext cx="5474105" cy="2678938"/>
          </a:xfrm>
          <a:prstGeom prst="rect">
            <a:avLst/>
          </a:prstGeom>
        </p:spPr>
      </p:pic>
      <p:pic>
        <p:nvPicPr>
          <p:cNvPr id="12" name="Picture 11">
            <a:extLst>
              <a:ext uri="{FF2B5EF4-FFF2-40B4-BE49-F238E27FC236}">
                <a16:creationId xmlns:a16="http://schemas.microsoft.com/office/drawing/2014/main" id="{16541B41-C89E-42EA-97BA-02DF57E46EA7}"/>
              </a:ext>
            </a:extLst>
          </p:cNvPr>
          <p:cNvPicPr>
            <a:picLocks noChangeAspect="1"/>
          </p:cNvPicPr>
          <p:nvPr/>
        </p:nvPicPr>
        <p:blipFill>
          <a:blip r:embed="rId8"/>
          <a:stretch>
            <a:fillRect/>
          </a:stretch>
        </p:blipFill>
        <p:spPr>
          <a:xfrm>
            <a:off x="5821988" y="5410247"/>
            <a:ext cx="4395713" cy="657317"/>
          </a:xfrm>
          <a:prstGeom prst="rect">
            <a:avLst/>
          </a:prstGeom>
        </p:spPr>
      </p:pic>
      <p:pic>
        <p:nvPicPr>
          <p:cNvPr id="15" name="Picture 14">
            <a:extLst>
              <a:ext uri="{FF2B5EF4-FFF2-40B4-BE49-F238E27FC236}">
                <a16:creationId xmlns:a16="http://schemas.microsoft.com/office/drawing/2014/main" id="{5916EB6D-8299-4321-80C6-A8D4629F6FB7}"/>
              </a:ext>
            </a:extLst>
          </p:cNvPr>
          <p:cNvPicPr>
            <a:picLocks noChangeAspect="1"/>
          </p:cNvPicPr>
          <p:nvPr/>
        </p:nvPicPr>
        <p:blipFill>
          <a:blip r:embed="rId9"/>
          <a:stretch>
            <a:fillRect/>
          </a:stretch>
        </p:blipFill>
        <p:spPr>
          <a:xfrm>
            <a:off x="5897156" y="6025573"/>
            <a:ext cx="4554464" cy="682498"/>
          </a:xfrm>
          <a:prstGeom prst="rect">
            <a:avLst/>
          </a:prstGeom>
        </p:spPr>
      </p:pic>
      <p:sp>
        <p:nvSpPr>
          <p:cNvPr id="17" name="TextBox 16">
            <a:extLst>
              <a:ext uri="{FF2B5EF4-FFF2-40B4-BE49-F238E27FC236}">
                <a16:creationId xmlns:a16="http://schemas.microsoft.com/office/drawing/2014/main" id="{F7C6FE63-4A7F-477E-97A7-32F2A85CD7E2}"/>
              </a:ext>
            </a:extLst>
          </p:cNvPr>
          <p:cNvSpPr txBox="1"/>
          <p:nvPr/>
        </p:nvSpPr>
        <p:spPr>
          <a:xfrm>
            <a:off x="2873121" y="6356350"/>
            <a:ext cx="3792737" cy="369332"/>
          </a:xfrm>
          <a:prstGeom prst="rect">
            <a:avLst/>
          </a:prstGeom>
          <a:noFill/>
        </p:spPr>
        <p:txBody>
          <a:bodyPr wrap="square">
            <a:spAutoFit/>
          </a:bodyPr>
          <a:lstStyle/>
          <a:p>
            <a:pPr marL="285750" indent="-285750">
              <a:buFont typeface="Wingdings" panose="05000000000000000000" pitchFamily="2" charset="2"/>
              <a:buChar char="q"/>
            </a:pPr>
            <a:r>
              <a:rPr lang="en-US" u="sng" dirty="0">
                <a:hlinkClick r:id="rId10"/>
              </a:rPr>
              <a:t>GitHub URL</a:t>
            </a:r>
            <a:endParaRPr lang="en-US" u="sng"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440</TotalTime>
  <Words>3116</Words>
  <Application>Microsoft Office PowerPoint</Application>
  <PresentationFormat>Widescreen</PresentationFormat>
  <Paragraphs>382</Paragraphs>
  <Slides>48</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 Unicode MS</vt:lpstr>
      <vt:lpstr>Abadi</vt:lpstr>
      <vt:lpstr>Arial</vt:lpstr>
      <vt:lpstr>Calibri</vt:lpstr>
      <vt:lpstr>Calibri Light</vt:lpstr>
      <vt:lpstr>IBM Plex Mono SemiBold</vt:lpstr>
      <vt:lpstr>IBM Plex Mono Text</vt:lpstr>
      <vt:lpstr>Wingdings</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Dief Dief</cp:lastModifiedBy>
  <cp:revision>215</cp:revision>
  <dcterms:created xsi:type="dcterms:W3CDTF">2021-04-29T18:58:34Z</dcterms:created>
  <dcterms:modified xsi:type="dcterms:W3CDTF">2022-02-20T03:49:40Z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